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164"/>
  </p:notesMasterIdLst>
  <p:sldIdLst>
    <p:sldId id="573" r:id="rId2"/>
    <p:sldId id="575" r:id="rId3"/>
    <p:sldId id="577" r:id="rId4"/>
    <p:sldId id="581" r:id="rId5"/>
    <p:sldId id="582" r:id="rId6"/>
    <p:sldId id="583" r:id="rId7"/>
    <p:sldId id="584" r:id="rId8"/>
    <p:sldId id="585" r:id="rId9"/>
    <p:sldId id="586" r:id="rId10"/>
    <p:sldId id="587" r:id="rId11"/>
    <p:sldId id="588" r:id="rId12"/>
    <p:sldId id="589" r:id="rId13"/>
    <p:sldId id="590" r:id="rId14"/>
    <p:sldId id="591" r:id="rId15"/>
    <p:sldId id="592" r:id="rId16"/>
    <p:sldId id="593" r:id="rId17"/>
    <p:sldId id="594" r:id="rId18"/>
    <p:sldId id="595" r:id="rId19"/>
    <p:sldId id="596" r:id="rId20"/>
    <p:sldId id="597" r:id="rId21"/>
    <p:sldId id="598" r:id="rId22"/>
    <p:sldId id="599" r:id="rId23"/>
    <p:sldId id="600" r:id="rId24"/>
    <p:sldId id="601" r:id="rId25"/>
    <p:sldId id="602" r:id="rId26"/>
    <p:sldId id="603" r:id="rId27"/>
    <p:sldId id="604" r:id="rId28"/>
    <p:sldId id="605" r:id="rId29"/>
    <p:sldId id="606" r:id="rId30"/>
    <p:sldId id="607" r:id="rId31"/>
    <p:sldId id="608" r:id="rId32"/>
    <p:sldId id="609" r:id="rId33"/>
    <p:sldId id="610" r:id="rId34"/>
    <p:sldId id="611" r:id="rId35"/>
    <p:sldId id="612" r:id="rId36"/>
    <p:sldId id="613" r:id="rId37"/>
    <p:sldId id="614" r:id="rId38"/>
    <p:sldId id="615" r:id="rId39"/>
    <p:sldId id="616" r:id="rId40"/>
    <p:sldId id="617" r:id="rId41"/>
    <p:sldId id="618" r:id="rId42"/>
    <p:sldId id="619" r:id="rId43"/>
    <p:sldId id="620" r:id="rId44"/>
    <p:sldId id="621" r:id="rId45"/>
    <p:sldId id="622" r:id="rId46"/>
    <p:sldId id="623" r:id="rId47"/>
    <p:sldId id="624" r:id="rId48"/>
    <p:sldId id="625" r:id="rId49"/>
    <p:sldId id="626" r:id="rId50"/>
    <p:sldId id="627" r:id="rId51"/>
    <p:sldId id="628" r:id="rId52"/>
    <p:sldId id="629" r:id="rId53"/>
    <p:sldId id="630" r:id="rId54"/>
    <p:sldId id="631" r:id="rId55"/>
    <p:sldId id="632" r:id="rId56"/>
    <p:sldId id="633" r:id="rId57"/>
    <p:sldId id="634" r:id="rId58"/>
    <p:sldId id="635" r:id="rId59"/>
    <p:sldId id="636" r:id="rId60"/>
    <p:sldId id="637" r:id="rId61"/>
    <p:sldId id="638" r:id="rId62"/>
    <p:sldId id="639" r:id="rId63"/>
    <p:sldId id="640" r:id="rId64"/>
    <p:sldId id="641" r:id="rId65"/>
    <p:sldId id="642" r:id="rId66"/>
    <p:sldId id="643" r:id="rId67"/>
    <p:sldId id="644" r:id="rId68"/>
    <p:sldId id="645" r:id="rId69"/>
    <p:sldId id="646" r:id="rId70"/>
    <p:sldId id="647" r:id="rId71"/>
    <p:sldId id="648" r:id="rId72"/>
    <p:sldId id="649" r:id="rId73"/>
    <p:sldId id="650" r:id="rId74"/>
    <p:sldId id="651" r:id="rId75"/>
    <p:sldId id="652" r:id="rId76"/>
    <p:sldId id="653" r:id="rId77"/>
    <p:sldId id="654" r:id="rId78"/>
    <p:sldId id="655" r:id="rId79"/>
    <p:sldId id="656" r:id="rId80"/>
    <p:sldId id="657" r:id="rId81"/>
    <p:sldId id="658" r:id="rId82"/>
    <p:sldId id="659" r:id="rId83"/>
    <p:sldId id="660" r:id="rId84"/>
    <p:sldId id="661" r:id="rId85"/>
    <p:sldId id="662" r:id="rId86"/>
    <p:sldId id="663" r:id="rId87"/>
    <p:sldId id="664" r:id="rId88"/>
    <p:sldId id="665" r:id="rId89"/>
    <p:sldId id="666" r:id="rId90"/>
    <p:sldId id="667" r:id="rId91"/>
    <p:sldId id="668" r:id="rId92"/>
    <p:sldId id="669" r:id="rId93"/>
    <p:sldId id="670" r:id="rId94"/>
    <p:sldId id="671" r:id="rId95"/>
    <p:sldId id="672" r:id="rId96"/>
    <p:sldId id="673" r:id="rId97"/>
    <p:sldId id="674" r:id="rId98"/>
    <p:sldId id="675" r:id="rId99"/>
    <p:sldId id="676" r:id="rId100"/>
    <p:sldId id="677" r:id="rId101"/>
    <p:sldId id="678" r:id="rId102"/>
    <p:sldId id="679" r:id="rId103"/>
    <p:sldId id="680" r:id="rId104"/>
    <p:sldId id="681" r:id="rId105"/>
    <p:sldId id="682" r:id="rId106"/>
    <p:sldId id="683" r:id="rId107"/>
    <p:sldId id="684" r:id="rId108"/>
    <p:sldId id="685" r:id="rId109"/>
    <p:sldId id="686" r:id="rId110"/>
    <p:sldId id="687" r:id="rId111"/>
    <p:sldId id="688" r:id="rId112"/>
    <p:sldId id="689" r:id="rId113"/>
    <p:sldId id="690" r:id="rId114"/>
    <p:sldId id="691" r:id="rId115"/>
    <p:sldId id="692" r:id="rId116"/>
    <p:sldId id="693" r:id="rId117"/>
    <p:sldId id="694" r:id="rId118"/>
    <p:sldId id="695" r:id="rId119"/>
    <p:sldId id="696" r:id="rId120"/>
    <p:sldId id="697" r:id="rId121"/>
    <p:sldId id="698" r:id="rId122"/>
    <p:sldId id="699" r:id="rId123"/>
    <p:sldId id="700" r:id="rId124"/>
    <p:sldId id="701" r:id="rId125"/>
    <p:sldId id="702" r:id="rId126"/>
    <p:sldId id="703" r:id="rId127"/>
    <p:sldId id="704" r:id="rId128"/>
    <p:sldId id="705" r:id="rId129"/>
    <p:sldId id="706" r:id="rId130"/>
    <p:sldId id="707" r:id="rId131"/>
    <p:sldId id="708" r:id="rId132"/>
    <p:sldId id="709" r:id="rId133"/>
    <p:sldId id="710" r:id="rId134"/>
    <p:sldId id="711" r:id="rId135"/>
    <p:sldId id="712" r:id="rId136"/>
    <p:sldId id="713" r:id="rId137"/>
    <p:sldId id="714" r:id="rId138"/>
    <p:sldId id="715" r:id="rId139"/>
    <p:sldId id="716" r:id="rId140"/>
    <p:sldId id="717" r:id="rId141"/>
    <p:sldId id="718" r:id="rId142"/>
    <p:sldId id="719" r:id="rId143"/>
    <p:sldId id="720" r:id="rId144"/>
    <p:sldId id="721" r:id="rId145"/>
    <p:sldId id="722" r:id="rId146"/>
    <p:sldId id="723" r:id="rId147"/>
    <p:sldId id="724" r:id="rId148"/>
    <p:sldId id="725" r:id="rId149"/>
    <p:sldId id="726" r:id="rId150"/>
    <p:sldId id="727" r:id="rId151"/>
    <p:sldId id="728" r:id="rId152"/>
    <p:sldId id="729" r:id="rId153"/>
    <p:sldId id="730" r:id="rId154"/>
    <p:sldId id="731" r:id="rId155"/>
    <p:sldId id="732" r:id="rId156"/>
    <p:sldId id="733" r:id="rId157"/>
    <p:sldId id="734" r:id="rId158"/>
    <p:sldId id="735" r:id="rId159"/>
    <p:sldId id="736" r:id="rId160"/>
    <p:sldId id="737" r:id="rId161"/>
    <p:sldId id="738" r:id="rId162"/>
    <p:sldId id="739" r:id="rId1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00C71E-41E6-42F9-900C-87FDC60B7D1D}">
          <p14:sldIdLst>
            <p14:sldId id="573"/>
            <p14:sldId id="575"/>
            <p14:sldId id="577"/>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Lst>
        </p14:section>
        <p14:section name="Untitled Section" id="{2A9C82C6-BE94-4BAA-885B-CCC73234761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cmAuthor>
  <p:cmAuthor id="2" name="Aija Mackenzie Frazer" initials="AMF"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99"/>
    <a:srgbClr val="E9EBF5"/>
    <a:srgbClr val="CFD5EA"/>
    <a:srgbClr val="D6DCE5"/>
    <a:srgbClr val="405A98"/>
    <a:srgbClr val="374B81"/>
    <a:srgbClr val="374C81"/>
    <a:srgbClr val="A1C4E3"/>
    <a:srgbClr val="679E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B16C5F-2B15-4E0B-9B77-8B21A9A7406C}" v="1" dt="2022-09-19T02:59:59.2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86078" autoAdjust="0"/>
  </p:normalViewPr>
  <p:slideViewPr>
    <p:cSldViewPr snapToGrid="0" snapToObjects="1">
      <p:cViewPr>
        <p:scale>
          <a:sx n="37" d="100"/>
          <a:sy n="37" d="100"/>
        </p:scale>
        <p:origin x="1432" y="500"/>
      </p:cViewPr>
      <p:guideLst>
        <p:guide orient="horz" pos="2160"/>
        <p:guide pos="3840"/>
      </p:guideLst>
    </p:cSldViewPr>
  </p:slideViewPr>
  <p:outlineViewPr>
    <p:cViewPr>
      <p:scale>
        <a:sx n="33" d="100"/>
        <a:sy n="33" d="100"/>
      </p:scale>
      <p:origin x="0" y="-28576"/>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microsoft.com/office/2016/11/relationships/changesInfo" Target="changesInfos/changesInfo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Wright" userId="S::cwright.consultant@dt-global.com::ef89d4fc-5d5b-415a-93b6-2212190c1587" providerId="AD" clId="Web-{B7B16C5F-2B15-4E0B-9B77-8B21A9A7406C}"/>
    <pc:docChg chg="modSld">
      <pc:chgData name="Christian Wright" userId="S::cwright.consultant@dt-global.com::ef89d4fc-5d5b-415a-93b6-2212190c1587" providerId="AD" clId="Web-{B7B16C5F-2B15-4E0B-9B77-8B21A9A7406C}" dt="2022-09-19T02:59:59.245" v="0"/>
      <pc:docMkLst>
        <pc:docMk/>
      </pc:docMkLst>
      <pc:sldChg chg="delSp">
        <pc:chgData name="Christian Wright" userId="S::cwright.consultant@dt-global.com::ef89d4fc-5d5b-415a-93b6-2212190c1587" providerId="AD" clId="Web-{B7B16C5F-2B15-4E0B-9B77-8B21A9A7406C}" dt="2022-09-19T02:59:59.245" v="0"/>
        <pc:sldMkLst>
          <pc:docMk/>
          <pc:sldMk cId="2995569810" sldId="575"/>
        </pc:sldMkLst>
        <pc:spChg chg="del">
          <ac:chgData name="Christian Wright" userId="S::cwright.consultant@dt-global.com::ef89d4fc-5d5b-415a-93b6-2212190c1587" providerId="AD" clId="Web-{B7B16C5F-2B15-4E0B-9B77-8B21A9A7406C}" dt="2022-09-19T02:59:59.245" v="0"/>
          <ac:spMkLst>
            <pc:docMk/>
            <pc:sldMk cId="2995569810" sldId="575"/>
            <ac:spMk id="3" creationId="{AE545D3A-DFA8-DF4E-3647-CDBB7FDAE85B}"/>
          </ac:spMkLst>
        </pc:spChg>
      </pc:sldChg>
    </pc:docChg>
  </pc:docChgLst>
  <pc:docChgLst>
    <pc:chgData name="Aija Mackenzie Frazer" userId="c97a464b9102d0b2" providerId="LiveId" clId="{1D830692-CD41-43BC-884B-52BBB8D83533}"/>
    <pc:docChg chg="undo custSel addSld delSld modSld sldOrd addSection modSection">
      <pc:chgData name="Aija Mackenzie Frazer" userId="c97a464b9102d0b2" providerId="LiveId" clId="{1D830692-CD41-43BC-884B-52BBB8D83533}" dt="2022-09-08T04:48:50.908" v="83" actId="14100"/>
      <pc:docMkLst>
        <pc:docMk/>
      </pc:docMkLst>
      <pc:sldChg chg="del">
        <pc:chgData name="Aija Mackenzie Frazer" userId="c97a464b9102d0b2" providerId="LiveId" clId="{1D830692-CD41-43BC-884B-52BBB8D83533}" dt="2022-09-08T04:16:07.997" v="12" actId="2696"/>
        <pc:sldMkLst>
          <pc:docMk/>
          <pc:sldMk cId="0" sldId="258"/>
        </pc:sldMkLst>
      </pc:sldChg>
      <pc:sldChg chg="del">
        <pc:chgData name="Aija Mackenzie Frazer" userId="c97a464b9102d0b2" providerId="LiveId" clId="{1D830692-CD41-43BC-884B-52BBB8D83533}" dt="2022-09-08T04:16:10.527" v="13" actId="2696"/>
        <pc:sldMkLst>
          <pc:docMk/>
          <pc:sldMk cId="0" sldId="263"/>
        </pc:sldMkLst>
      </pc:sldChg>
      <pc:sldChg chg="del">
        <pc:chgData name="Aija Mackenzie Frazer" userId="c97a464b9102d0b2" providerId="LiveId" clId="{1D830692-CD41-43BC-884B-52BBB8D83533}" dt="2022-09-08T04:16:14.559" v="14" actId="2696"/>
        <pc:sldMkLst>
          <pc:docMk/>
          <pc:sldMk cId="0" sldId="264"/>
        </pc:sldMkLst>
      </pc:sldChg>
      <pc:sldChg chg="modSp del mod">
        <pc:chgData name="Aija Mackenzie Frazer" userId="c97a464b9102d0b2" providerId="LiveId" clId="{1D830692-CD41-43BC-884B-52BBB8D83533}" dt="2022-09-08T04:23:51.350" v="37" actId="2696"/>
        <pc:sldMkLst>
          <pc:docMk/>
          <pc:sldMk cId="824670247" sldId="265"/>
        </pc:sldMkLst>
        <pc:spChg chg="mod">
          <ac:chgData name="Aija Mackenzie Frazer" userId="c97a464b9102d0b2" providerId="LiveId" clId="{1D830692-CD41-43BC-884B-52BBB8D83533}" dt="2022-09-08T04:19:25.220" v="26" actId="20577"/>
          <ac:spMkLst>
            <pc:docMk/>
            <pc:sldMk cId="824670247" sldId="265"/>
            <ac:spMk id="8" creationId="{E9551B0C-54E7-6B4E-AEB6-C926B85F0050}"/>
          </ac:spMkLst>
        </pc:spChg>
      </pc:sldChg>
      <pc:sldChg chg="del">
        <pc:chgData name="Aija Mackenzie Frazer" userId="c97a464b9102d0b2" providerId="LiveId" clId="{1D830692-CD41-43BC-884B-52BBB8D83533}" dt="2022-09-08T04:16:22.416" v="16" actId="2696"/>
        <pc:sldMkLst>
          <pc:docMk/>
          <pc:sldMk cId="0" sldId="266"/>
        </pc:sldMkLst>
      </pc:sldChg>
      <pc:sldChg chg="del">
        <pc:chgData name="Aija Mackenzie Frazer" userId="c97a464b9102d0b2" providerId="LiveId" clId="{1D830692-CD41-43BC-884B-52BBB8D83533}" dt="2022-09-08T04:16:26.965" v="17" actId="2696"/>
        <pc:sldMkLst>
          <pc:docMk/>
          <pc:sldMk cId="0" sldId="268"/>
        </pc:sldMkLst>
      </pc:sldChg>
      <pc:sldChg chg="del">
        <pc:chgData name="Aija Mackenzie Frazer" userId="c97a464b9102d0b2" providerId="LiveId" clId="{1D830692-CD41-43BC-884B-52BBB8D83533}" dt="2022-09-08T04:16:31.108" v="18" actId="2696"/>
        <pc:sldMkLst>
          <pc:docMk/>
          <pc:sldMk cId="0" sldId="269"/>
        </pc:sldMkLst>
      </pc:sldChg>
      <pc:sldChg chg="del">
        <pc:chgData name="Aija Mackenzie Frazer" userId="c97a464b9102d0b2" providerId="LiveId" clId="{1D830692-CD41-43BC-884B-52BBB8D83533}" dt="2022-09-08T04:16:35.190" v="19" actId="2696"/>
        <pc:sldMkLst>
          <pc:docMk/>
          <pc:sldMk cId="0" sldId="270"/>
        </pc:sldMkLst>
      </pc:sldChg>
      <pc:sldChg chg="add del">
        <pc:chgData name="Aija Mackenzie Frazer" userId="c97a464b9102d0b2" providerId="LiveId" clId="{1D830692-CD41-43BC-884B-52BBB8D83533}" dt="2022-09-08T04:20:10.566" v="30" actId="2696"/>
        <pc:sldMkLst>
          <pc:docMk/>
          <pc:sldMk cId="0" sldId="286"/>
        </pc:sldMkLst>
      </pc:sldChg>
      <pc:sldChg chg="del">
        <pc:chgData name="Aija Mackenzie Frazer" userId="c97a464b9102d0b2" providerId="LiveId" clId="{1D830692-CD41-43BC-884B-52BBB8D83533}" dt="2022-09-08T04:15:16.474" v="0" actId="2696"/>
        <pc:sldMkLst>
          <pc:docMk/>
          <pc:sldMk cId="0" sldId="294"/>
        </pc:sldMkLst>
      </pc:sldChg>
      <pc:sldChg chg="del">
        <pc:chgData name="Aija Mackenzie Frazer" userId="c97a464b9102d0b2" providerId="LiveId" clId="{1D830692-CD41-43BC-884B-52BBB8D83533}" dt="2022-09-08T04:15:34.782" v="3" actId="2696"/>
        <pc:sldMkLst>
          <pc:docMk/>
          <pc:sldMk cId="0" sldId="295"/>
        </pc:sldMkLst>
      </pc:sldChg>
      <pc:sldChg chg="del">
        <pc:chgData name="Aija Mackenzie Frazer" userId="c97a464b9102d0b2" providerId="LiveId" clId="{1D830692-CD41-43BC-884B-52BBB8D83533}" dt="2022-09-08T04:15:47.771" v="5" actId="2696"/>
        <pc:sldMkLst>
          <pc:docMk/>
          <pc:sldMk cId="0" sldId="296"/>
        </pc:sldMkLst>
      </pc:sldChg>
      <pc:sldChg chg="del">
        <pc:chgData name="Aija Mackenzie Frazer" userId="c97a464b9102d0b2" providerId="LiveId" clId="{1D830692-CD41-43BC-884B-52BBB8D83533}" dt="2022-09-08T04:15:50.824" v="6" actId="2696"/>
        <pc:sldMkLst>
          <pc:docMk/>
          <pc:sldMk cId="0" sldId="297"/>
        </pc:sldMkLst>
      </pc:sldChg>
      <pc:sldChg chg="del">
        <pc:chgData name="Aija Mackenzie Frazer" userId="c97a464b9102d0b2" providerId="LiveId" clId="{1D830692-CD41-43BC-884B-52BBB8D83533}" dt="2022-09-08T04:15:53.539" v="7" actId="2696"/>
        <pc:sldMkLst>
          <pc:docMk/>
          <pc:sldMk cId="0" sldId="298"/>
        </pc:sldMkLst>
      </pc:sldChg>
      <pc:sldChg chg="del">
        <pc:chgData name="Aija Mackenzie Frazer" userId="c97a464b9102d0b2" providerId="LiveId" clId="{1D830692-CD41-43BC-884B-52BBB8D83533}" dt="2022-09-08T04:15:59.454" v="9" actId="2696"/>
        <pc:sldMkLst>
          <pc:docMk/>
          <pc:sldMk cId="0" sldId="301"/>
        </pc:sldMkLst>
      </pc:sldChg>
      <pc:sldChg chg="del">
        <pc:chgData name="Aija Mackenzie Frazer" userId="c97a464b9102d0b2" providerId="LiveId" clId="{1D830692-CD41-43BC-884B-52BBB8D83533}" dt="2022-09-08T04:16:02.079" v="10" actId="2696"/>
        <pc:sldMkLst>
          <pc:docMk/>
          <pc:sldMk cId="0" sldId="306"/>
        </pc:sldMkLst>
      </pc:sldChg>
      <pc:sldChg chg="del">
        <pc:chgData name="Aija Mackenzie Frazer" userId="c97a464b9102d0b2" providerId="LiveId" clId="{1D830692-CD41-43BC-884B-52BBB8D83533}" dt="2022-09-08T04:16:04.819" v="11" actId="2696"/>
        <pc:sldMkLst>
          <pc:docMk/>
          <pc:sldMk cId="0" sldId="307"/>
        </pc:sldMkLst>
      </pc:sldChg>
      <pc:sldChg chg="del">
        <pc:chgData name="Aija Mackenzie Frazer" userId="c97a464b9102d0b2" providerId="LiveId" clId="{1D830692-CD41-43BC-884B-52BBB8D83533}" dt="2022-09-08T04:15:56.562" v="8" actId="2696"/>
        <pc:sldMkLst>
          <pc:docMk/>
          <pc:sldMk cId="0" sldId="327"/>
        </pc:sldMkLst>
      </pc:sldChg>
      <pc:sldChg chg="del">
        <pc:chgData name="Aija Mackenzie Frazer" userId="c97a464b9102d0b2" providerId="LiveId" clId="{1D830692-CD41-43BC-884B-52BBB8D83533}" dt="2022-09-08T04:15:24.405" v="1" actId="2696"/>
        <pc:sldMkLst>
          <pc:docMk/>
          <pc:sldMk cId="0" sldId="360"/>
        </pc:sldMkLst>
      </pc:sldChg>
      <pc:sldChg chg="del">
        <pc:chgData name="Aija Mackenzie Frazer" userId="c97a464b9102d0b2" providerId="LiveId" clId="{1D830692-CD41-43BC-884B-52BBB8D83533}" dt="2022-09-08T04:26:59.960" v="56" actId="2696"/>
        <pc:sldMkLst>
          <pc:docMk/>
          <pc:sldMk cId="3156051683" sldId="553"/>
        </pc:sldMkLst>
      </pc:sldChg>
      <pc:sldChg chg="del">
        <pc:chgData name="Aija Mackenzie Frazer" userId="c97a464b9102d0b2" providerId="LiveId" clId="{1D830692-CD41-43BC-884B-52BBB8D83533}" dt="2022-09-08T04:27:06.553" v="58" actId="2696"/>
        <pc:sldMkLst>
          <pc:docMk/>
          <pc:sldMk cId="2170913882" sldId="554"/>
        </pc:sldMkLst>
      </pc:sldChg>
      <pc:sldChg chg="del">
        <pc:chgData name="Aija Mackenzie Frazer" userId="c97a464b9102d0b2" providerId="LiveId" clId="{1D830692-CD41-43BC-884B-52BBB8D83533}" dt="2022-09-08T04:27:03.097" v="57" actId="2696"/>
        <pc:sldMkLst>
          <pc:docMk/>
          <pc:sldMk cId="590150154" sldId="557"/>
        </pc:sldMkLst>
      </pc:sldChg>
      <pc:sldChg chg="del">
        <pc:chgData name="Aija Mackenzie Frazer" userId="c97a464b9102d0b2" providerId="LiveId" clId="{1D830692-CD41-43BC-884B-52BBB8D83533}" dt="2022-09-08T04:26:01.397" v="45" actId="2696"/>
        <pc:sldMkLst>
          <pc:docMk/>
          <pc:sldMk cId="2533212885" sldId="558"/>
        </pc:sldMkLst>
      </pc:sldChg>
      <pc:sldChg chg="del">
        <pc:chgData name="Aija Mackenzie Frazer" userId="c97a464b9102d0b2" providerId="LiveId" clId="{1D830692-CD41-43BC-884B-52BBB8D83533}" dt="2022-09-08T04:27:19.664" v="60" actId="2696"/>
        <pc:sldMkLst>
          <pc:docMk/>
          <pc:sldMk cId="2729209116" sldId="559"/>
        </pc:sldMkLst>
      </pc:sldChg>
      <pc:sldChg chg="del">
        <pc:chgData name="Aija Mackenzie Frazer" userId="c97a464b9102d0b2" providerId="LiveId" clId="{1D830692-CD41-43BC-884B-52BBB8D83533}" dt="2022-09-08T04:26:05.563" v="46" actId="2696"/>
        <pc:sldMkLst>
          <pc:docMk/>
          <pc:sldMk cId="280359675" sldId="560"/>
        </pc:sldMkLst>
      </pc:sldChg>
      <pc:sldChg chg="del">
        <pc:chgData name="Aija Mackenzie Frazer" userId="c97a464b9102d0b2" providerId="LiveId" clId="{1D830692-CD41-43BC-884B-52BBB8D83533}" dt="2022-09-08T04:27:09.595" v="59" actId="2696"/>
        <pc:sldMkLst>
          <pc:docMk/>
          <pc:sldMk cId="633364179" sldId="561"/>
        </pc:sldMkLst>
      </pc:sldChg>
      <pc:sldChg chg="del">
        <pc:chgData name="Aija Mackenzie Frazer" userId="c97a464b9102d0b2" providerId="LiveId" clId="{1D830692-CD41-43BC-884B-52BBB8D83533}" dt="2022-09-08T04:26:41.170" v="53" actId="2696"/>
        <pc:sldMkLst>
          <pc:docMk/>
          <pc:sldMk cId="2329178330" sldId="562"/>
        </pc:sldMkLst>
      </pc:sldChg>
      <pc:sldChg chg="del">
        <pc:chgData name="Aija Mackenzie Frazer" userId="c97a464b9102d0b2" providerId="LiveId" clId="{1D830692-CD41-43BC-884B-52BBB8D83533}" dt="2022-09-08T04:26:18.044" v="48" actId="2696"/>
        <pc:sldMkLst>
          <pc:docMk/>
          <pc:sldMk cId="4231101943" sldId="563"/>
        </pc:sldMkLst>
      </pc:sldChg>
      <pc:sldChg chg="del">
        <pc:chgData name="Aija Mackenzie Frazer" userId="c97a464b9102d0b2" providerId="LiveId" clId="{1D830692-CD41-43BC-884B-52BBB8D83533}" dt="2022-09-08T04:26:14.912" v="47" actId="2696"/>
        <pc:sldMkLst>
          <pc:docMk/>
          <pc:sldMk cId="2629917785" sldId="564"/>
        </pc:sldMkLst>
      </pc:sldChg>
      <pc:sldChg chg="del">
        <pc:chgData name="Aija Mackenzie Frazer" userId="c97a464b9102d0b2" providerId="LiveId" clId="{1D830692-CD41-43BC-884B-52BBB8D83533}" dt="2022-09-08T04:26:22.167" v="49" actId="2696"/>
        <pc:sldMkLst>
          <pc:docMk/>
          <pc:sldMk cId="2697343526" sldId="565"/>
        </pc:sldMkLst>
      </pc:sldChg>
      <pc:sldChg chg="del">
        <pc:chgData name="Aija Mackenzie Frazer" userId="c97a464b9102d0b2" providerId="LiveId" clId="{1D830692-CD41-43BC-884B-52BBB8D83533}" dt="2022-09-08T04:26:25.533" v="50" actId="2696"/>
        <pc:sldMkLst>
          <pc:docMk/>
          <pc:sldMk cId="3962425849" sldId="566"/>
        </pc:sldMkLst>
      </pc:sldChg>
      <pc:sldChg chg="del">
        <pc:chgData name="Aija Mackenzie Frazer" userId="c97a464b9102d0b2" providerId="LiveId" clId="{1D830692-CD41-43BC-884B-52BBB8D83533}" dt="2022-09-08T04:26:29.562" v="51" actId="2696"/>
        <pc:sldMkLst>
          <pc:docMk/>
          <pc:sldMk cId="163206359" sldId="567"/>
        </pc:sldMkLst>
      </pc:sldChg>
      <pc:sldChg chg="del">
        <pc:chgData name="Aija Mackenzie Frazer" userId="c97a464b9102d0b2" providerId="LiveId" clId="{1D830692-CD41-43BC-884B-52BBB8D83533}" dt="2022-09-08T04:26:45.073" v="54" actId="2696"/>
        <pc:sldMkLst>
          <pc:docMk/>
          <pc:sldMk cId="2834353046" sldId="568"/>
        </pc:sldMkLst>
      </pc:sldChg>
      <pc:sldChg chg="del">
        <pc:chgData name="Aija Mackenzie Frazer" userId="c97a464b9102d0b2" providerId="LiveId" clId="{1D830692-CD41-43BC-884B-52BBB8D83533}" dt="2022-09-08T04:26:56.475" v="55" actId="2696"/>
        <pc:sldMkLst>
          <pc:docMk/>
          <pc:sldMk cId="3997149817" sldId="569"/>
        </pc:sldMkLst>
      </pc:sldChg>
      <pc:sldChg chg="del">
        <pc:chgData name="Aija Mackenzie Frazer" userId="c97a464b9102d0b2" providerId="LiveId" clId="{1D830692-CD41-43BC-884B-52BBB8D83533}" dt="2022-09-08T04:15:44.611" v="4" actId="2696"/>
        <pc:sldMkLst>
          <pc:docMk/>
          <pc:sldMk cId="1083765582" sldId="570"/>
        </pc:sldMkLst>
      </pc:sldChg>
      <pc:sldChg chg="del">
        <pc:chgData name="Aija Mackenzie Frazer" userId="c97a464b9102d0b2" providerId="LiveId" clId="{1D830692-CD41-43BC-884B-52BBB8D83533}" dt="2022-09-08T04:16:18.503" v="15" actId="2696"/>
        <pc:sldMkLst>
          <pc:docMk/>
          <pc:sldMk cId="0" sldId="571"/>
        </pc:sldMkLst>
      </pc:sldChg>
      <pc:sldChg chg="addSp delSp modSp add del">
        <pc:chgData name="Aija Mackenzie Frazer" userId="c97a464b9102d0b2" providerId="LiveId" clId="{1D830692-CD41-43BC-884B-52BBB8D83533}" dt="2022-09-08T04:20:06.499" v="29" actId="2696"/>
        <pc:sldMkLst>
          <pc:docMk/>
          <pc:sldMk cId="1667853102" sldId="572"/>
        </pc:sldMkLst>
        <pc:spChg chg="add del mod">
          <ac:chgData name="Aija Mackenzie Frazer" userId="c97a464b9102d0b2" providerId="LiveId" clId="{1D830692-CD41-43BC-884B-52BBB8D83533}" dt="2022-09-08T04:19:23.623" v="24"/>
          <ac:spMkLst>
            <pc:docMk/>
            <pc:sldMk cId="1667853102" sldId="572"/>
            <ac:spMk id="4" creationId="{26486B2C-E277-5671-9284-2018BEAFB593}"/>
          </ac:spMkLst>
        </pc:spChg>
      </pc:sldChg>
      <pc:sldChg chg="addSp delSp modSp add mod modClrScheme addCm delCm chgLayout">
        <pc:chgData name="Aija Mackenzie Frazer" userId="c97a464b9102d0b2" providerId="LiveId" clId="{1D830692-CD41-43BC-884B-52BBB8D83533}" dt="2022-09-08T04:48:50.908" v="83" actId="14100"/>
        <pc:sldMkLst>
          <pc:docMk/>
          <pc:sldMk cId="4248882660" sldId="573"/>
        </pc:sldMkLst>
        <pc:spChg chg="mod">
          <ac:chgData name="Aija Mackenzie Frazer" userId="c97a464b9102d0b2" providerId="LiveId" clId="{1D830692-CD41-43BC-884B-52BBB8D83533}" dt="2022-09-08T04:42:32.426" v="77"/>
          <ac:spMkLst>
            <pc:docMk/>
            <pc:sldMk cId="4248882660" sldId="573"/>
            <ac:spMk id="2" creationId="{5A211D8A-6123-0D4C-98FC-0A6642004978}"/>
          </ac:spMkLst>
        </pc:spChg>
        <pc:spChg chg="add del mod">
          <ac:chgData name="Aija Mackenzie Frazer" userId="c97a464b9102d0b2" providerId="LiveId" clId="{1D830692-CD41-43BC-884B-52BBB8D83533}" dt="2022-09-08T04:35:07.705" v="64"/>
          <ac:spMkLst>
            <pc:docMk/>
            <pc:sldMk cId="4248882660" sldId="573"/>
            <ac:spMk id="3" creationId="{81824C83-07BA-3B59-F5D3-F9D8AB148D4C}"/>
          </ac:spMkLst>
        </pc:spChg>
        <pc:spChg chg="add del mod">
          <ac:chgData name="Aija Mackenzie Frazer" userId="c97a464b9102d0b2" providerId="LiveId" clId="{1D830692-CD41-43BC-884B-52BBB8D83533}" dt="2022-09-08T04:35:07.705" v="64"/>
          <ac:spMkLst>
            <pc:docMk/>
            <pc:sldMk cId="4248882660" sldId="573"/>
            <ac:spMk id="4" creationId="{97FAC73E-B7CD-F7CA-1BA3-E6F1C1548CB9}"/>
          </ac:spMkLst>
        </pc:spChg>
        <pc:spChg chg="mod">
          <ac:chgData name="Aija Mackenzie Frazer" userId="c97a464b9102d0b2" providerId="LiveId" clId="{1D830692-CD41-43BC-884B-52BBB8D83533}" dt="2022-09-08T04:48:36.489" v="82" actId="1076"/>
          <ac:spMkLst>
            <pc:docMk/>
            <pc:sldMk cId="4248882660" sldId="573"/>
            <ac:spMk id="6" creationId="{DEBE68D4-9ADF-104E-95E7-E6C14600628C}"/>
          </ac:spMkLst>
        </pc:spChg>
        <pc:spChg chg="mod">
          <ac:chgData name="Aija Mackenzie Frazer" userId="c97a464b9102d0b2" providerId="LiveId" clId="{1D830692-CD41-43BC-884B-52BBB8D83533}" dt="2022-09-08T04:48:50.908" v="83" actId="14100"/>
          <ac:spMkLst>
            <pc:docMk/>
            <pc:sldMk cId="4248882660" sldId="573"/>
            <ac:spMk id="8" creationId="{E9551B0C-54E7-6B4E-AEB6-C926B85F0050}"/>
          </ac:spMkLst>
        </pc:spChg>
        <pc:picChg chg="add del mod">
          <ac:chgData name="Aija Mackenzie Frazer" userId="c97a464b9102d0b2" providerId="LiveId" clId="{1D830692-CD41-43BC-884B-52BBB8D83533}" dt="2022-09-08T04:42:49.486" v="78" actId="14100"/>
          <ac:picMkLst>
            <pc:docMk/>
            <pc:sldMk cId="4248882660" sldId="573"/>
            <ac:picMk id="5" creationId="{D056F4EB-1E2C-0547-988D-657F7DE548CE}"/>
          </ac:picMkLst>
        </pc:picChg>
      </pc:sldChg>
      <pc:sldChg chg="addSp modSp new del">
        <pc:chgData name="Aija Mackenzie Frazer" userId="c97a464b9102d0b2" providerId="LiveId" clId="{1D830692-CD41-43BC-884B-52BBB8D83533}" dt="2022-09-08T04:24:03.736" v="38" actId="2696"/>
        <pc:sldMkLst>
          <pc:docMk/>
          <pc:sldMk cId="4235378536" sldId="574"/>
        </pc:sldMkLst>
        <pc:spChg chg="add mod">
          <ac:chgData name="Aija Mackenzie Frazer" userId="c97a464b9102d0b2" providerId="LiveId" clId="{1D830692-CD41-43BC-884B-52BBB8D83533}" dt="2022-09-08T04:21:02.454" v="32"/>
          <ac:spMkLst>
            <pc:docMk/>
            <pc:sldMk cId="4235378536" sldId="574"/>
            <ac:spMk id="4" creationId="{DEB2756E-87E7-439C-E5B0-C78CCCD7B9CE}"/>
          </ac:spMkLst>
        </pc:spChg>
        <pc:spChg chg="mod">
          <ac:chgData name="Aija Mackenzie Frazer" userId="c97a464b9102d0b2" providerId="LiveId" clId="{1D830692-CD41-43BC-884B-52BBB8D83533}" dt="2022-09-08T04:21:27.052" v="33"/>
          <ac:spMkLst>
            <pc:docMk/>
            <pc:sldMk cId="4235378536" sldId="574"/>
            <ac:spMk id="8" creationId="{4D30EB30-16B1-2FE8-83D5-D4C4B3979226}"/>
          </ac:spMkLst>
        </pc:spChg>
        <pc:grpChg chg="add mod">
          <ac:chgData name="Aija Mackenzie Frazer" userId="c97a464b9102d0b2" providerId="LiveId" clId="{1D830692-CD41-43BC-884B-52BBB8D83533}" dt="2022-09-08T04:21:27.052" v="33"/>
          <ac:grpSpMkLst>
            <pc:docMk/>
            <pc:sldMk cId="4235378536" sldId="574"/>
            <ac:grpSpMk id="5" creationId="{E8C4469A-E9C2-D9A6-B35B-2EFE29516C0E}"/>
          </ac:grpSpMkLst>
        </pc:grpChg>
        <pc:picChg chg="mod">
          <ac:chgData name="Aija Mackenzie Frazer" userId="c97a464b9102d0b2" providerId="LiveId" clId="{1D830692-CD41-43BC-884B-52BBB8D83533}" dt="2022-09-08T04:21:27.052" v="33"/>
          <ac:picMkLst>
            <pc:docMk/>
            <pc:sldMk cId="4235378536" sldId="574"/>
            <ac:picMk id="6" creationId="{9F609526-F19F-29A6-C4D8-0483696F5BD1}"/>
          </ac:picMkLst>
        </pc:picChg>
        <pc:picChg chg="mod">
          <ac:chgData name="Aija Mackenzie Frazer" userId="c97a464b9102d0b2" providerId="LiveId" clId="{1D830692-CD41-43BC-884B-52BBB8D83533}" dt="2022-09-08T04:21:27.052" v="33"/>
          <ac:picMkLst>
            <pc:docMk/>
            <pc:sldMk cId="4235378536" sldId="574"/>
            <ac:picMk id="7" creationId="{658DE717-F99A-F48A-7CB1-555E1DDE384D}"/>
          </ac:picMkLst>
        </pc:picChg>
      </pc:sldChg>
      <pc:sldChg chg="new">
        <pc:chgData name="Aija Mackenzie Frazer" userId="c97a464b9102d0b2" providerId="LiveId" clId="{1D830692-CD41-43BC-884B-52BBB8D83533}" dt="2022-09-08T04:23:05.595" v="34" actId="680"/>
        <pc:sldMkLst>
          <pc:docMk/>
          <pc:sldMk cId="2995569810" sldId="575"/>
        </pc:sldMkLst>
      </pc:sldChg>
      <pc:sldChg chg="new del">
        <pc:chgData name="Aija Mackenzie Frazer" userId="c97a464b9102d0b2" providerId="LiveId" clId="{1D830692-CD41-43BC-884B-52BBB8D83533}" dt="2022-09-08T04:24:53.050" v="41" actId="2696"/>
        <pc:sldMkLst>
          <pc:docMk/>
          <pc:sldMk cId="4238928465" sldId="576"/>
        </pc:sldMkLst>
      </pc:sldChg>
      <pc:sldChg chg="new">
        <pc:chgData name="Aija Mackenzie Frazer" userId="c97a464b9102d0b2" providerId="LiveId" clId="{1D830692-CD41-43BC-884B-52BBB8D83533}" dt="2022-09-08T04:23:37.461" v="36" actId="680"/>
        <pc:sldMkLst>
          <pc:docMk/>
          <pc:sldMk cId="1670084649" sldId="577"/>
        </pc:sldMkLst>
      </pc:sldChg>
      <pc:sldChg chg="new del">
        <pc:chgData name="Aija Mackenzie Frazer" userId="c97a464b9102d0b2" providerId="LiveId" clId="{1D830692-CD41-43BC-884B-52BBB8D83533}" dt="2022-09-08T04:24:33.719" v="40" actId="2696"/>
        <pc:sldMkLst>
          <pc:docMk/>
          <pc:sldMk cId="1434214107" sldId="578"/>
        </pc:sldMkLst>
      </pc:sldChg>
      <pc:sldChg chg="new ord">
        <pc:chgData name="Aija Mackenzie Frazer" userId="c97a464b9102d0b2" providerId="LiveId" clId="{1D830692-CD41-43BC-884B-52BBB8D83533}" dt="2022-09-08T04:44:01.193" v="80"/>
        <pc:sldMkLst>
          <pc:docMk/>
          <pc:sldMk cId="1841667234" sldId="578"/>
        </pc:sldMkLst>
      </pc:sldChg>
      <pc:sldChg chg="new">
        <pc:chgData name="Aija Mackenzie Frazer" userId="c97a464b9102d0b2" providerId="LiveId" clId="{1D830692-CD41-43BC-884B-52BBB8D83533}" dt="2022-09-08T04:25:13.214" v="43" actId="680"/>
        <pc:sldMkLst>
          <pc:docMk/>
          <pc:sldMk cId="1898170260" sldId="579"/>
        </pc:sldMkLst>
      </pc:sldChg>
      <pc:sldChg chg="new">
        <pc:chgData name="Aija Mackenzie Frazer" userId="c97a464b9102d0b2" providerId="LiveId" clId="{1D830692-CD41-43BC-884B-52BBB8D83533}" dt="2022-09-08T04:25:21.557" v="44" actId="680"/>
        <pc:sldMkLst>
          <pc:docMk/>
          <pc:sldMk cId="3110424909" sldId="580"/>
        </pc:sldMkLst>
      </pc:sldChg>
      <pc:sldChg chg="new del">
        <pc:chgData name="Aija Mackenzie Frazer" userId="c97a464b9102d0b2" providerId="LiveId" clId="{1D830692-CD41-43BC-884B-52BBB8D83533}" dt="2022-09-08T04:36:27.278" v="71" actId="680"/>
        <pc:sldMkLst>
          <pc:docMk/>
          <pc:sldMk cId="171655157" sldId="581"/>
        </pc:sldMkLst>
      </pc:sldChg>
      <pc:sldChg chg="add del">
        <pc:chgData name="Aija Mackenzie Frazer" userId="c97a464b9102d0b2" providerId="LiveId" clId="{1D830692-CD41-43BC-884B-52BBB8D83533}" dt="2022-09-08T04:37:30.564" v="75"/>
        <pc:sldMkLst>
          <pc:docMk/>
          <pc:sldMk cId="1134483354" sldId="581"/>
        </pc:sldMkLst>
      </pc:sldChg>
      <pc:sldChg chg="new del">
        <pc:chgData name="Aija Mackenzie Frazer" userId="c97a464b9102d0b2" providerId="LiveId" clId="{1D830692-CD41-43BC-884B-52BBB8D83533}" dt="2022-09-08T04:35:47.800" v="68" actId="680"/>
        <pc:sldMkLst>
          <pc:docMk/>
          <pc:sldMk cId="3565003748" sldId="581"/>
        </pc:sldMkLst>
      </pc:sldChg>
      <pc:sldChg chg="add del">
        <pc:chgData name="Aija Mackenzie Frazer" userId="c97a464b9102d0b2" providerId="LiveId" clId="{1D830692-CD41-43BC-884B-52BBB8D83533}" dt="2022-09-08T04:37:26.080" v="74"/>
        <pc:sldMkLst>
          <pc:docMk/>
          <pc:sldMk cId="782901738" sldId="5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6AFC8-A92C-5C41-9D2D-227A352A16F6}" type="datetimeFigureOut">
              <a:rPr lang="en-US" smtClean="0"/>
              <a:t>01-Dec-22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2DEDD-5D25-704B-8836-2B50E1D68E48}" type="slidenum">
              <a:rPr lang="en-US" smtClean="0"/>
              <a:t>‹#›</a:t>
            </a:fld>
            <a:endParaRPr lang="en-US" dirty="0"/>
          </a:p>
        </p:txBody>
      </p:sp>
    </p:spTree>
    <p:extLst>
      <p:ext uri="{BB962C8B-B14F-4D97-AF65-F5344CB8AC3E}">
        <p14:creationId xmlns:p14="http://schemas.microsoft.com/office/powerpoint/2010/main" val="2210311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02DEDD-5D25-704B-8836-2B50E1D68E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839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7758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9f79f07c80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9f79f07c80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2418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f79f07c80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f79f07c80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1769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9f79f07c80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9f79f07c80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7768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9f79f07c80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9f79f07c80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44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9f79f07c80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9f79f07c80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6428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9f79f07c80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9f79f07c80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6919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9f79f07c80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9f79f07c80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1085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9f79f07c80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9f79f07c80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1880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9f79f07c80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9f79f07c80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6519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91cf60f8a0_0_7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91cf60f8a0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360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91cf60f8a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91cf60f8a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3751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9f79f07c80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9f79f07c80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4991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9f79f07c80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9f79f07c80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3754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9f79f07c80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9f79f07c80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375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9f79f07c80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9f79f07c80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5697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9f79f07c80_1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9f79f07c80_1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0200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9f79f07c80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9f79f07c80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3463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9f79f07c80_1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9f79f07c80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920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9f79f07c80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9f79f07c80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4889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9f79f07c80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9f79f07c80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2974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9f79f07c80_1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9f79f07c80_1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91cf60f8a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91cf60f8a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5099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9f79f07c80_1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9f79f07c80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3275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9f79f07c80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9f79f07c80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0966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9f79f07c80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9f79f07c80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1161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9f79f07c80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9f79f07c80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2956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9f79f07c80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9f79f07c80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8814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9f79f07c80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9f79f07c80_1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56988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9f79f07c80_1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9f79f07c80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111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91cf60f8a0_0_7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91cf60f8a0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0986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9f79f07c80_1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9f79f07c80_1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6440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9f79f07c80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9f79f07c80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157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91cf60f8a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91cf60f8a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07116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9f79f07c80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9f79f07c80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749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9f79f07c80_1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9f79f07c80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3852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9f79f07c80_1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9f79f07c80_1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091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9f79f07c80_1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9f79f07c80_1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3802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9f79f07c80_1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9f79f07c80_1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520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9f79f07c80_1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9f79f07c80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32037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9f79f07c80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9f79f07c80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8461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1cf60f8a0_0_7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1cf60f8a0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2235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9f79f07c80_1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9f79f07c80_1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1467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992a703d7d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992a703d7d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040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91cf60f8a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91cf60f8a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88252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992a703d7d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992a703d7d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3507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992a703d7d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992a703d7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70656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992a703d7d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992a703d7d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1143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992a703d7d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1992a703d7d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562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91cf60f8a0_0_7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91cf60f8a0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7293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9f79f07c80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9f79f07c80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65156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992a703d7d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992a703d7d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7768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992a703d7d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992a703d7d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153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992a703d7d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992a703d7d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33514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992a703d7d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1992a703d7d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471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6f90357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5417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91cf60f8a0_0_7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91cf60f8a0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45817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19f79f07c80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19f79f07c80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85875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1992a703d7d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1992a703d7d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0648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992a703d7d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992a703d7d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5741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992a703d7d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992a703d7d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6816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992a703d7d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992a703d7d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65706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992a703d7d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992a703d7d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8024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992a703d7d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992a703d7d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9950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992a703d7d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992a703d7d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519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992a703d7d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992a703d7d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66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91cf60f8a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91cf60f8a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972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91cf60f8a0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91cf60f8a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251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91cf60f8a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91cf60f8a0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78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91cf60f8a0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91cf60f8a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62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037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91cf60f8a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91cf60f8a0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030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91cf60f8a0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91cf60f8a0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434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91cf60f8a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91cf60f8a0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15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91cf60f8a0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91cf60f8a0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86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91cf60f8a0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91cf60f8a0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311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91cf60f8a0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91cf60f8a0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710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91cf60f8a0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91cf60f8a0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100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91cf60f8a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91cf60f8a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640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91cf60f8a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91cf60f8a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361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91cf60f8a0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91cf60f8a0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954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47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91cf60f8a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91cf60f8a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05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91cf60f8a0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91cf60f8a0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82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91cf60f8a0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91cf60f8a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481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91cf60f8a0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91cf60f8a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816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91cf60f8a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91cf60f8a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191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91cf60f8a0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91cf60f8a0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071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91cf60f8a0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91cf60f8a0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35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91cf60f8a0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91cf60f8a0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794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1cf60f8a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91cf60f8a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722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91cf60f8a0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91cf60f8a0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94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f9035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563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91cf60f8a0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91cf60f8a0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90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91cf60f8a0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91cf60f8a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2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91cf60f8a0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91cf60f8a0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655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91cf60f8a0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91cf60f8a0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125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91cf60f8a0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91cf60f8a0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105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91cf60f8a0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91cf60f8a0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869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91cf60f8a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91cf60f8a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80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91cf60f8a0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91cf60f8a0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031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91cf60f8a0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91cf60f8a0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9205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91cf60f8a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91cf60f8a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33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8c06b0682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8c06b0682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32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91cf60f8a0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91cf60f8a0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5611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91cf60f8a0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91cf60f8a0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005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91cf60f8a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91cf60f8a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246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91cf60f8a0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91cf60f8a0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859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91cf60f8a0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91cf60f8a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513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91cf60f8a0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91cf60f8a0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1228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91cf60f8a0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91cf60f8a0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231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91cf60f8a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91cf60f8a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645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91cf60f8a0_0_57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91cf60f8a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430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91cf60f8a0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91cf60f8a0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17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802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91cf60f8a0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91cf60f8a0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9085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91cf60f8a0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91cf60f8a0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5525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91cf60f8a0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91cf60f8a0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9917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91cf60f8a0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91cf60f8a0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389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91cf60f8a0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91cf60f8a0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901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91cf60f8a0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91cf60f8a0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8568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91cf60f8a0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91cf60f8a0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68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91cf60f8a0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91cf60f8a0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364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91cf60f8a0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91cf60f8a0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074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91cf60f8a0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91cf60f8a0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20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866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91cf60f8a0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91cf60f8a0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669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91cf60f8a0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91cf60f8a0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6988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91cf60f8a0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91cf60f8a0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3618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9f79f07c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9f79f07c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3709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9f79f07c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9f79f07c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9215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9f79f07c8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9f79f07c8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5838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9f79f07c8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9f79f07c8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4268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9f79f07c8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9f79f07c8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8082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9f79f07c8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9f79f07c8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390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9f79f07c8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9f79f07c8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012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91cf60f8a0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91cf60f8a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440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9f79f07c8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9f79f07c8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3590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91cf60f8a0_0_7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91cf60f8a0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9662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9f79f07c8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9f79f07c8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8642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9f79f07c8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9f79f07c8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8602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9f79f07c8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9f79f07c8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0216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9f79f07c80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9f79f07c80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0920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91cf60f8a0_0_7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91cf60f8a0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3993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9f79f07c8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9f79f07c8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3771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9f79f07c8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9f79f07c80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2123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9f79f07c8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9f79f07c8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9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91cf60f8a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91cf60f8a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5213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9f79f07c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9f79f07c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7309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9f79f07c80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9f79f07c80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245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9f79f07c8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9f79f07c8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1648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9f79f07c80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9f79f07c80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6337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9f79f07c80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9f79f07c80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7514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9f79f07c80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9f79f07c80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1916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9f79f07c8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9f79f07c8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4296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9f79f07c80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9f79f07c80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6684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9f79f07c80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9f79f07c80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5587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9f79f07c80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9f79f07c80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109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755021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314977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3630253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7947-54B4-344B-928E-A4A85CD566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94B7FA-8782-B142-8523-FC000BED81E1}"/>
              </a:ext>
            </a:extLst>
          </p:cNvPr>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4" name="Footer Placeholder 3">
            <a:extLst>
              <a:ext uri="{FF2B5EF4-FFF2-40B4-BE49-F238E27FC236}">
                <a16:creationId xmlns:a16="http://schemas.microsoft.com/office/drawing/2014/main" id="{94A142CB-949C-CD43-8AAA-EF32EB6F1BD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EE61DC-AE4B-3D45-80CA-F6ED1773B1D0}"/>
              </a:ext>
            </a:extLst>
          </p:cNvPr>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3359011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cxnSp>
        <p:nvCxnSpPr>
          <p:cNvPr id="16" name="Google Shape;16;p3"/>
          <p:cNvCxnSpPr/>
          <p:nvPr/>
        </p:nvCxnSpPr>
        <p:spPr>
          <a:xfrm>
            <a:off x="855912" y="4796667"/>
            <a:ext cx="5204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683600" y="2524400"/>
            <a:ext cx="10824800" cy="203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6000"/>
              <a:buNone/>
              <a:defRPr sz="8000">
                <a:solidFill>
                  <a:schemeClr val="accent1"/>
                </a:solidFill>
              </a:defRPr>
            </a:lvl1pPr>
            <a:lvl2pPr lvl="1" rtl="0">
              <a:spcBef>
                <a:spcPts val="0"/>
              </a:spcBef>
              <a:spcAft>
                <a:spcPts val="0"/>
              </a:spcAft>
              <a:buClr>
                <a:schemeClr val="accent1"/>
              </a:buClr>
              <a:buSzPts val="6000"/>
              <a:buNone/>
              <a:defRPr sz="8000">
                <a:solidFill>
                  <a:schemeClr val="accent1"/>
                </a:solidFill>
              </a:defRPr>
            </a:lvl2pPr>
            <a:lvl3pPr lvl="2" rtl="0">
              <a:spcBef>
                <a:spcPts val="0"/>
              </a:spcBef>
              <a:spcAft>
                <a:spcPts val="0"/>
              </a:spcAft>
              <a:buClr>
                <a:schemeClr val="accent1"/>
              </a:buClr>
              <a:buSzPts val="6000"/>
              <a:buNone/>
              <a:defRPr sz="8000">
                <a:solidFill>
                  <a:schemeClr val="accent1"/>
                </a:solidFill>
              </a:defRPr>
            </a:lvl3pPr>
            <a:lvl4pPr lvl="3" rtl="0">
              <a:spcBef>
                <a:spcPts val="0"/>
              </a:spcBef>
              <a:spcAft>
                <a:spcPts val="0"/>
              </a:spcAft>
              <a:buClr>
                <a:schemeClr val="accent1"/>
              </a:buClr>
              <a:buSzPts val="6000"/>
              <a:buNone/>
              <a:defRPr sz="8000">
                <a:solidFill>
                  <a:schemeClr val="accent1"/>
                </a:solidFill>
              </a:defRPr>
            </a:lvl4pPr>
            <a:lvl5pPr lvl="4" rtl="0">
              <a:spcBef>
                <a:spcPts val="0"/>
              </a:spcBef>
              <a:spcAft>
                <a:spcPts val="0"/>
              </a:spcAft>
              <a:buClr>
                <a:schemeClr val="accent1"/>
              </a:buClr>
              <a:buSzPts val="6000"/>
              <a:buNone/>
              <a:defRPr sz="8000">
                <a:solidFill>
                  <a:schemeClr val="accent1"/>
                </a:solidFill>
              </a:defRPr>
            </a:lvl5pPr>
            <a:lvl6pPr lvl="5" rtl="0">
              <a:spcBef>
                <a:spcPts val="0"/>
              </a:spcBef>
              <a:spcAft>
                <a:spcPts val="0"/>
              </a:spcAft>
              <a:buClr>
                <a:schemeClr val="accent1"/>
              </a:buClr>
              <a:buSzPts val="6000"/>
              <a:buNone/>
              <a:defRPr sz="8000">
                <a:solidFill>
                  <a:schemeClr val="accent1"/>
                </a:solidFill>
              </a:defRPr>
            </a:lvl6pPr>
            <a:lvl7pPr lvl="6" rtl="0">
              <a:spcBef>
                <a:spcPts val="0"/>
              </a:spcBef>
              <a:spcAft>
                <a:spcPts val="0"/>
              </a:spcAft>
              <a:buClr>
                <a:schemeClr val="accent1"/>
              </a:buClr>
              <a:buSzPts val="6000"/>
              <a:buNone/>
              <a:defRPr sz="8000">
                <a:solidFill>
                  <a:schemeClr val="accent1"/>
                </a:solidFill>
              </a:defRPr>
            </a:lvl7pPr>
            <a:lvl8pPr lvl="7" rtl="0">
              <a:spcBef>
                <a:spcPts val="0"/>
              </a:spcBef>
              <a:spcAft>
                <a:spcPts val="0"/>
              </a:spcAft>
              <a:buClr>
                <a:schemeClr val="accent1"/>
              </a:buClr>
              <a:buSzPts val="6000"/>
              <a:buNone/>
              <a:defRPr sz="8000">
                <a:solidFill>
                  <a:schemeClr val="accent1"/>
                </a:solidFill>
              </a:defRPr>
            </a:lvl8pPr>
            <a:lvl9pPr lvl="8" rtl="0">
              <a:spcBef>
                <a:spcPts val="0"/>
              </a:spcBef>
              <a:spcAft>
                <a:spcPts val="0"/>
              </a:spcAft>
              <a:buClr>
                <a:schemeClr val="accent1"/>
              </a:buClr>
              <a:buSzPts val="6000"/>
              <a:buNone/>
              <a:defRPr sz="8000">
                <a:solidFill>
                  <a:schemeClr val="accent1"/>
                </a:solidFill>
              </a:defRPr>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19179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6"/>
        <p:cNvGrpSpPr/>
        <p:nvPr/>
      </p:nvGrpSpPr>
      <p:grpSpPr>
        <a:xfrm>
          <a:off x="0" y="0"/>
          <a:ext cx="0" cy="0"/>
          <a:chOff x="0" y="0"/>
          <a:chExt cx="0" cy="0"/>
        </a:xfrm>
      </p:grpSpPr>
      <p:sp>
        <p:nvSpPr>
          <p:cNvPr id="57" name="Google Shape;57;p9"/>
          <p:cNvSpPr/>
          <p:nvPr/>
        </p:nvSpPr>
        <p:spPr>
          <a:xfrm>
            <a:off x="6096000" y="-33"/>
            <a:ext cx="6096000" cy="6858000"/>
          </a:xfrm>
          <a:prstGeom prst="rect">
            <a:avLst/>
          </a:prstGeom>
          <a:solidFill>
            <a:schemeClr val="bg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58" name="Google Shape;58;p9"/>
          <p:cNvCxnSpPr/>
          <p:nvPr/>
        </p:nvCxnSpPr>
        <p:spPr>
          <a:xfrm>
            <a:off x="6706233" y="5994000"/>
            <a:ext cx="915200" cy="0"/>
          </a:xfrm>
          <a:prstGeom prst="straightConnector1">
            <a:avLst/>
          </a:prstGeom>
          <a:noFill/>
          <a:ln w="19050" cap="flat" cmpd="sng">
            <a:solidFill>
              <a:schemeClr val="lt2"/>
            </a:solidFill>
            <a:prstDash val="solid"/>
            <a:round/>
            <a:headEnd type="none" w="sm" len="sm"/>
            <a:tailEnd type="none" w="sm" len="sm"/>
          </a:ln>
        </p:spPr>
      </p:cxnSp>
      <p:sp>
        <p:nvSpPr>
          <p:cNvPr id="59" name="Google Shape;59;p9"/>
          <p:cNvSpPr txBox="1">
            <a:spLocks noGrp="1"/>
          </p:cNvSpPr>
          <p:nvPr>
            <p:ph type="title"/>
          </p:nvPr>
        </p:nvSpPr>
        <p:spPr>
          <a:xfrm>
            <a:off x="354000" y="1843133"/>
            <a:ext cx="5393600" cy="177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5600">
                <a:solidFill>
                  <a:schemeClr val="lt2"/>
                </a:solidFill>
              </a:defRPr>
            </a:lvl1pPr>
            <a:lvl2pPr lvl="1" algn="ctr" rtl="0">
              <a:spcBef>
                <a:spcPts val="0"/>
              </a:spcBef>
              <a:spcAft>
                <a:spcPts val="0"/>
              </a:spcAft>
              <a:buClr>
                <a:schemeClr val="lt2"/>
              </a:buClr>
              <a:buSzPts val="4200"/>
              <a:buNone/>
              <a:defRPr sz="5600">
                <a:solidFill>
                  <a:schemeClr val="lt2"/>
                </a:solidFill>
              </a:defRPr>
            </a:lvl2pPr>
            <a:lvl3pPr lvl="2" algn="ctr" rtl="0">
              <a:spcBef>
                <a:spcPts val="0"/>
              </a:spcBef>
              <a:spcAft>
                <a:spcPts val="0"/>
              </a:spcAft>
              <a:buClr>
                <a:schemeClr val="lt2"/>
              </a:buClr>
              <a:buSzPts val="4200"/>
              <a:buNone/>
              <a:defRPr sz="5600">
                <a:solidFill>
                  <a:schemeClr val="lt2"/>
                </a:solidFill>
              </a:defRPr>
            </a:lvl3pPr>
            <a:lvl4pPr lvl="3" algn="ctr" rtl="0">
              <a:spcBef>
                <a:spcPts val="0"/>
              </a:spcBef>
              <a:spcAft>
                <a:spcPts val="0"/>
              </a:spcAft>
              <a:buClr>
                <a:schemeClr val="lt2"/>
              </a:buClr>
              <a:buSzPts val="4200"/>
              <a:buNone/>
              <a:defRPr sz="5600">
                <a:solidFill>
                  <a:schemeClr val="lt2"/>
                </a:solidFill>
              </a:defRPr>
            </a:lvl4pPr>
            <a:lvl5pPr lvl="4" algn="ctr" rtl="0">
              <a:spcBef>
                <a:spcPts val="0"/>
              </a:spcBef>
              <a:spcAft>
                <a:spcPts val="0"/>
              </a:spcAft>
              <a:buClr>
                <a:schemeClr val="lt2"/>
              </a:buClr>
              <a:buSzPts val="4200"/>
              <a:buNone/>
              <a:defRPr sz="5600">
                <a:solidFill>
                  <a:schemeClr val="lt2"/>
                </a:solidFill>
              </a:defRPr>
            </a:lvl5pPr>
            <a:lvl6pPr lvl="5" algn="ctr" rtl="0">
              <a:spcBef>
                <a:spcPts val="0"/>
              </a:spcBef>
              <a:spcAft>
                <a:spcPts val="0"/>
              </a:spcAft>
              <a:buClr>
                <a:schemeClr val="lt2"/>
              </a:buClr>
              <a:buSzPts val="4200"/>
              <a:buNone/>
              <a:defRPr sz="5600">
                <a:solidFill>
                  <a:schemeClr val="lt2"/>
                </a:solidFill>
              </a:defRPr>
            </a:lvl6pPr>
            <a:lvl7pPr lvl="6" algn="ctr" rtl="0">
              <a:spcBef>
                <a:spcPts val="0"/>
              </a:spcBef>
              <a:spcAft>
                <a:spcPts val="0"/>
              </a:spcAft>
              <a:buClr>
                <a:schemeClr val="lt2"/>
              </a:buClr>
              <a:buSzPts val="4200"/>
              <a:buNone/>
              <a:defRPr sz="5600">
                <a:solidFill>
                  <a:schemeClr val="lt2"/>
                </a:solidFill>
              </a:defRPr>
            </a:lvl7pPr>
            <a:lvl8pPr lvl="7" algn="ctr" rtl="0">
              <a:spcBef>
                <a:spcPts val="0"/>
              </a:spcBef>
              <a:spcAft>
                <a:spcPts val="0"/>
              </a:spcAft>
              <a:buClr>
                <a:schemeClr val="lt2"/>
              </a:buClr>
              <a:buSzPts val="4200"/>
              <a:buNone/>
              <a:defRPr sz="5600">
                <a:solidFill>
                  <a:schemeClr val="lt2"/>
                </a:solidFill>
              </a:defRPr>
            </a:lvl8pPr>
            <a:lvl9pPr lvl="8" algn="ctr" rtl="0">
              <a:spcBef>
                <a:spcPts val="0"/>
              </a:spcBef>
              <a:spcAft>
                <a:spcPts val="0"/>
              </a:spcAft>
              <a:buClr>
                <a:schemeClr val="lt2"/>
              </a:buClr>
              <a:buSzPts val="4200"/>
              <a:buNone/>
              <a:defRPr sz="5600">
                <a:solidFill>
                  <a:schemeClr val="lt2"/>
                </a:solidFill>
              </a:defRPr>
            </a:lvl9pPr>
          </a:lstStyle>
          <a:p>
            <a:endParaRPr/>
          </a:p>
        </p:txBody>
      </p:sp>
      <p:sp>
        <p:nvSpPr>
          <p:cNvPr id="60" name="Google Shape;60;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1" name="Google Shape;61;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accent1"/>
              </a:buClr>
              <a:buSzPts val="1800"/>
              <a:buChar char="●"/>
              <a:defRPr>
                <a:solidFill>
                  <a:schemeClr val="accent1"/>
                </a:solidFill>
              </a:defRPr>
            </a:lvl1pPr>
            <a:lvl2pPr marL="1219170" lvl="1" indent="-423323" rtl="0">
              <a:spcBef>
                <a:spcPts val="2133"/>
              </a:spcBef>
              <a:spcAft>
                <a:spcPts val="0"/>
              </a:spcAft>
              <a:buClr>
                <a:schemeClr val="accent1"/>
              </a:buClr>
              <a:buSzPts val="1400"/>
              <a:buChar char="○"/>
              <a:defRPr>
                <a:solidFill>
                  <a:schemeClr val="accent1"/>
                </a:solidFill>
              </a:defRPr>
            </a:lvl2pPr>
            <a:lvl3pPr marL="1828754" lvl="2" indent="-423323" rtl="0">
              <a:spcBef>
                <a:spcPts val="2133"/>
              </a:spcBef>
              <a:spcAft>
                <a:spcPts val="0"/>
              </a:spcAft>
              <a:buClr>
                <a:schemeClr val="accent1"/>
              </a:buClr>
              <a:buSzPts val="1400"/>
              <a:buChar char="■"/>
              <a:defRPr>
                <a:solidFill>
                  <a:schemeClr val="accent1"/>
                </a:solidFill>
              </a:defRPr>
            </a:lvl3pPr>
            <a:lvl4pPr marL="2438339" lvl="3" indent="-423323" rtl="0">
              <a:spcBef>
                <a:spcPts val="2133"/>
              </a:spcBef>
              <a:spcAft>
                <a:spcPts val="0"/>
              </a:spcAft>
              <a:buClr>
                <a:schemeClr val="accent1"/>
              </a:buClr>
              <a:buSzPts val="1400"/>
              <a:buChar char="●"/>
              <a:defRPr>
                <a:solidFill>
                  <a:schemeClr val="accent1"/>
                </a:solidFill>
              </a:defRPr>
            </a:lvl4pPr>
            <a:lvl5pPr marL="3047924" lvl="4" indent="-423323" rtl="0">
              <a:spcBef>
                <a:spcPts val="2133"/>
              </a:spcBef>
              <a:spcAft>
                <a:spcPts val="0"/>
              </a:spcAft>
              <a:buClr>
                <a:schemeClr val="accent1"/>
              </a:buClr>
              <a:buSzPts val="1400"/>
              <a:buChar char="○"/>
              <a:defRPr>
                <a:solidFill>
                  <a:schemeClr val="accent1"/>
                </a:solidFill>
              </a:defRPr>
            </a:lvl5pPr>
            <a:lvl6pPr marL="3657509" lvl="5" indent="-423323" rtl="0">
              <a:spcBef>
                <a:spcPts val="2133"/>
              </a:spcBef>
              <a:spcAft>
                <a:spcPts val="0"/>
              </a:spcAft>
              <a:buClr>
                <a:schemeClr val="accent1"/>
              </a:buClr>
              <a:buSzPts val="1400"/>
              <a:buChar char="■"/>
              <a:defRPr>
                <a:solidFill>
                  <a:schemeClr val="accent1"/>
                </a:solidFill>
              </a:defRPr>
            </a:lvl6pPr>
            <a:lvl7pPr marL="4267093" lvl="6" indent="-423323" rtl="0">
              <a:spcBef>
                <a:spcPts val="2133"/>
              </a:spcBef>
              <a:spcAft>
                <a:spcPts val="0"/>
              </a:spcAft>
              <a:buClr>
                <a:schemeClr val="accent1"/>
              </a:buClr>
              <a:buSzPts val="1400"/>
              <a:buChar char="●"/>
              <a:defRPr>
                <a:solidFill>
                  <a:schemeClr val="accent1"/>
                </a:solidFill>
              </a:defRPr>
            </a:lvl7pPr>
            <a:lvl8pPr marL="4876678" lvl="7" indent="-423323" rtl="0">
              <a:spcBef>
                <a:spcPts val="2133"/>
              </a:spcBef>
              <a:spcAft>
                <a:spcPts val="0"/>
              </a:spcAft>
              <a:buClr>
                <a:schemeClr val="accent1"/>
              </a:buClr>
              <a:buSzPts val="1400"/>
              <a:buChar char="○"/>
              <a:defRPr>
                <a:solidFill>
                  <a:schemeClr val="accent1"/>
                </a:solidFill>
              </a:defRPr>
            </a:lvl8pPr>
            <a:lvl9pPr marL="5486263" lvl="8" indent="-423323" rtl="0">
              <a:spcBef>
                <a:spcPts val="2133"/>
              </a:spcBef>
              <a:spcAft>
                <a:spcPts val="2133"/>
              </a:spcAft>
              <a:buClr>
                <a:schemeClr val="accent1"/>
              </a:buClr>
              <a:buSzPts val="1400"/>
              <a:buChar char="■"/>
              <a:defRPr>
                <a:solidFill>
                  <a:schemeClr val="accent1"/>
                </a:solidFill>
              </a:defRPr>
            </a:lvl9pPr>
          </a:lstStyle>
          <a:p>
            <a:endParaRPr/>
          </a:p>
        </p:txBody>
      </p:sp>
      <p:sp>
        <p:nvSpPr>
          <p:cNvPr id="62" name="Google Shape;62;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2549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653667" y="701800"/>
            <a:ext cx="7472000" cy="545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400"/>
              <a:buNone/>
              <a:defRPr sz="7200">
                <a:solidFill>
                  <a:schemeClr val="accent1"/>
                </a:solidFill>
              </a:defRPr>
            </a:lvl1pPr>
            <a:lvl2pPr lvl="1" rtl="0">
              <a:spcBef>
                <a:spcPts val="0"/>
              </a:spcBef>
              <a:spcAft>
                <a:spcPts val="0"/>
              </a:spcAft>
              <a:buClr>
                <a:schemeClr val="accent1"/>
              </a:buClr>
              <a:buSzPts val="5400"/>
              <a:buNone/>
              <a:defRPr sz="7200">
                <a:solidFill>
                  <a:schemeClr val="accent1"/>
                </a:solidFill>
              </a:defRPr>
            </a:lvl2pPr>
            <a:lvl3pPr lvl="2" rtl="0">
              <a:spcBef>
                <a:spcPts val="0"/>
              </a:spcBef>
              <a:spcAft>
                <a:spcPts val="0"/>
              </a:spcAft>
              <a:buClr>
                <a:schemeClr val="accent1"/>
              </a:buClr>
              <a:buSzPts val="5400"/>
              <a:buNone/>
              <a:defRPr sz="7200">
                <a:solidFill>
                  <a:schemeClr val="accent1"/>
                </a:solidFill>
              </a:defRPr>
            </a:lvl3pPr>
            <a:lvl4pPr lvl="3" rtl="0">
              <a:spcBef>
                <a:spcPts val="0"/>
              </a:spcBef>
              <a:spcAft>
                <a:spcPts val="0"/>
              </a:spcAft>
              <a:buClr>
                <a:schemeClr val="accent1"/>
              </a:buClr>
              <a:buSzPts val="5400"/>
              <a:buNone/>
              <a:defRPr sz="7200">
                <a:solidFill>
                  <a:schemeClr val="accent1"/>
                </a:solidFill>
              </a:defRPr>
            </a:lvl4pPr>
            <a:lvl5pPr lvl="4" rtl="0">
              <a:spcBef>
                <a:spcPts val="0"/>
              </a:spcBef>
              <a:spcAft>
                <a:spcPts val="0"/>
              </a:spcAft>
              <a:buClr>
                <a:schemeClr val="accent1"/>
              </a:buClr>
              <a:buSzPts val="5400"/>
              <a:buNone/>
              <a:defRPr sz="7200">
                <a:solidFill>
                  <a:schemeClr val="accent1"/>
                </a:solidFill>
              </a:defRPr>
            </a:lvl5pPr>
            <a:lvl6pPr lvl="5" rtl="0">
              <a:spcBef>
                <a:spcPts val="0"/>
              </a:spcBef>
              <a:spcAft>
                <a:spcPts val="0"/>
              </a:spcAft>
              <a:buClr>
                <a:schemeClr val="accent1"/>
              </a:buClr>
              <a:buSzPts val="5400"/>
              <a:buNone/>
              <a:defRPr sz="7200">
                <a:solidFill>
                  <a:schemeClr val="accent1"/>
                </a:solidFill>
              </a:defRPr>
            </a:lvl6pPr>
            <a:lvl7pPr lvl="6" rtl="0">
              <a:spcBef>
                <a:spcPts val="0"/>
              </a:spcBef>
              <a:spcAft>
                <a:spcPts val="0"/>
              </a:spcAft>
              <a:buClr>
                <a:schemeClr val="accent1"/>
              </a:buClr>
              <a:buSzPts val="5400"/>
              <a:buNone/>
              <a:defRPr sz="7200">
                <a:solidFill>
                  <a:schemeClr val="accent1"/>
                </a:solidFill>
              </a:defRPr>
            </a:lvl7pPr>
            <a:lvl8pPr lvl="7" rtl="0">
              <a:spcBef>
                <a:spcPts val="0"/>
              </a:spcBef>
              <a:spcAft>
                <a:spcPts val="0"/>
              </a:spcAft>
              <a:buClr>
                <a:schemeClr val="accent1"/>
              </a:buClr>
              <a:buSzPts val="5400"/>
              <a:buNone/>
              <a:defRPr sz="7200">
                <a:solidFill>
                  <a:schemeClr val="accent1"/>
                </a:solidFill>
              </a:defRPr>
            </a:lvl8pPr>
            <a:lvl9pPr lvl="8" rtl="0">
              <a:spcBef>
                <a:spcPts val="0"/>
              </a:spcBef>
              <a:spcAft>
                <a:spcPts val="0"/>
              </a:spcAft>
              <a:buClr>
                <a:schemeClr val="accent1"/>
              </a:buClr>
              <a:buSzPts val="5400"/>
              <a:buNone/>
              <a:defRPr sz="7200">
                <a:solidFill>
                  <a:schemeClr val="accent1"/>
                </a:solidFill>
              </a:defRPr>
            </a:lvl9pPr>
          </a:lstStyle>
          <a:p>
            <a:endParaRPr/>
          </a:p>
        </p:txBody>
      </p:sp>
      <p:sp>
        <p:nvSpPr>
          <p:cNvPr id="52" name="Google Shape;52;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72777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15600" y="593367"/>
            <a:ext cx="11360800" cy="81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body" idx="1"/>
          </p:nvPr>
        </p:nvSpPr>
        <p:spPr>
          <a:xfrm>
            <a:off x="415600" y="1562233"/>
            <a:ext cx="5333200" cy="4529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2" name="Google Shape;32;p5"/>
          <p:cNvSpPr txBox="1">
            <a:spLocks noGrp="1"/>
          </p:cNvSpPr>
          <p:nvPr>
            <p:ph type="body" idx="2"/>
          </p:nvPr>
        </p:nvSpPr>
        <p:spPr>
          <a:xfrm>
            <a:off x="6443200" y="1562233"/>
            <a:ext cx="5333200" cy="4529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3" name="Google Shape;33;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3204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199991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255791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2211726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798360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44966" y="365125"/>
            <a:ext cx="7582014" cy="1325563"/>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3CE1797-05A3-854E-8A00-92B649924DA1}" type="slidenum">
              <a:rPr lang="en-US" smtClean="0"/>
              <a:t>‹#›</a:t>
            </a:fld>
            <a:endParaRPr lang="en-US" dirty="0"/>
          </a:p>
        </p:txBody>
      </p:sp>
      <p:pic>
        <p:nvPicPr>
          <p:cNvPr id="6" name="Picture 2" descr="Logo&#10;&#10;Description automatically generated">
            <a:extLst>
              <a:ext uri="{FF2B5EF4-FFF2-40B4-BE49-F238E27FC236}">
                <a16:creationId xmlns:a16="http://schemas.microsoft.com/office/drawing/2014/main" id="{4FCC61E5-4167-F600-E2C0-EFDE1C8594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126980" y="365125"/>
            <a:ext cx="1528916" cy="15289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descr="Background pattern&#10;&#10;Description automatically generated">
            <a:extLst>
              <a:ext uri="{FF2B5EF4-FFF2-40B4-BE49-F238E27FC236}">
                <a16:creationId xmlns:a16="http://schemas.microsoft.com/office/drawing/2014/main" id="{6210CBCF-FED1-C8EC-7745-375CF41BC17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708660" y="457200"/>
            <a:ext cx="1836306" cy="122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969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1836500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327106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AD1FF1-87E7-264A-84F8-FDAC48F14E7E}" type="datetimeFigureOut">
              <a:rPr lang="en-US" smtClean="0"/>
              <a:t>01-Dec-22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3CE1797-05A3-854E-8A00-92B649924DA1}" type="slidenum">
              <a:rPr lang="en-US" smtClean="0"/>
              <a:t>‹#›</a:t>
            </a:fld>
            <a:endParaRPr lang="en-US" dirty="0"/>
          </a:p>
        </p:txBody>
      </p:sp>
    </p:spTree>
    <p:extLst>
      <p:ext uri="{BB962C8B-B14F-4D97-AF65-F5344CB8AC3E}">
        <p14:creationId xmlns:p14="http://schemas.microsoft.com/office/powerpoint/2010/main" val="1170065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4966" y="365125"/>
            <a:ext cx="7582014"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1FF1-87E7-264A-84F8-FDAC48F14E7E}" type="datetimeFigureOut">
              <a:rPr lang="en-US" smtClean="0"/>
              <a:t>01-Dec-22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CE1797-05A3-854E-8A00-92B649924DA1}" type="slidenum">
              <a:rPr lang="en-US" smtClean="0"/>
              <a:t>‹#›</a:t>
            </a:fld>
            <a:endParaRPr lang="en-US" dirty="0"/>
          </a:p>
        </p:txBody>
      </p:sp>
      <p:pic>
        <p:nvPicPr>
          <p:cNvPr id="7" name="Picture 2" descr="Logo&#10;&#10;Description automatically generated">
            <a:extLst>
              <a:ext uri="{FF2B5EF4-FFF2-40B4-BE49-F238E27FC236}">
                <a16:creationId xmlns:a16="http://schemas.microsoft.com/office/drawing/2014/main" id="{D9EEFAE7-5C3E-D908-F5B7-75D83A606FCF}"/>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tretch>
            <a:fillRect/>
          </a:stretch>
        </p:blipFill>
        <p:spPr bwMode="auto">
          <a:xfrm>
            <a:off x="10126980" y="365125"/>
            <a:ext cx="1528916" cy="15289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descr="Background pattern&#10;&#10;Description automatically generated">
            <a:extLst>
              <a:ext uri="{FF2B5EF4-FFF2-40B4-BE49-F238E27FC236}">
                <a16:creationId xmlns:a16="http://schemas.microsoft.com/office/drawing/2014/main" id="{A6A1AD3F-E822-0988-4B8B-2A74BD841D30}"/>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tretch>
            <a:fillRect/>
          </a:stretch>
        </p:blipFill>
        <p:spPr bwMode="auto">
          <a:xfrm>
            <a:off x="708660" y="457200"/>
            <a:ext cx="1836306" cy="122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029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85"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hyperlink" Target="https://www.sqltutorial.org/sql-select/" TargetMode="External"/><Relationship Id="rId2" Type="http://schemas.openxmlformats.org/officeDocument/2006/relationships/notesSlide" Target="../notesSlides/notesSlide103.xml"/><Relationship Id="rId1" Type="http://schemas.openxmlformats.org/officeDocument/2006/relationships/slideLayout" Target="../slideLayouts/slideLayout15.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hyperlink" Target="https://www.sqltutorial.org/sql-select/" TargetMode="External"/><Relationship Id="rId2" Type="http://schemas.openxmlformats.org/officeDocument/2006/relationships/notesSlide" Target="../notesSlides/notesSlide104.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5.xml"/><Relationship Id="rId1" Type="http://schemas.openxmlformats.org/officeDocument/2006/relationships/slideLayout" Target="../slideLayouts/slideLayout15.xml"/><Relationship Id="rId5" Type="http://schemas.openxmlformats.org/officeDocument/2006/relationships/image" Target="../media/image85.png"/><Relationship Id="rId4" Type="http://schemas.openxmlformats.org/officeDocument/2006/relationships/image" Target="../media/image84.png"/></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6.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7.jp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8" Type="http://schemas.openxmlformats.org/officeDocument/2006/relationships/hyperlink" Target="https://git-scm.com/about/staging-area" TargetMode="External"/><Relationship Id="rId3" Type="http://schemas.openxmlformats.org/officeDocument/2006/relationships/image" Target="../media/image91.png"/><Relationship Id="rId7" Type="http://schemas.openxmlformats.org/officeDocument/2006/relationships/hyperlink" Target="https://git-scm.com/about/branching-and-merging" TargetMode="External"/><Relationship Id="rId2" Type="http://schemas.openxmlformats.org/officeDocument/2006/relationships/notesSlide" Target="../notesSlides/notesSlide110.xml"/><Relationship Id="rId1" Type="http://schemas.openxmlformats.org/officeDocument/2006/relationships/slideLayout" Target="../slideLayouts/slideLayout15.xml"/><Relationship Id="rId6" Type="http://schemas.openxmlformats.org/officeDocument/2006/relationships/hyperlink" Target="https://git-scm.com/about/small-and-fast" TargetMode="External"/><Relationship Id="rId5" Type="http://schemas.openxmlformats.org/officeDocument/2006/relationships/hyperlink" Target="https://git-scm.com/doc" TargetMode="External"/><Relationship Id="rId4" Type="http://schemas.openxmlformats.org/officeDocument/2006/relationships/hyperlink" Target="https://git-scm.com/about/free-and-open-source" TargetMode="External"/><Relationship Id="rId9" Type="http://schemas.openxmlformats.org/officeDocument/2006/relationships/hyperlink" Target="https://git-scm.com/about/distributed"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12.xml"/><Relationship Id="rId1" Type="http://schemas.openxmlformats.org/officeDocument/2006/relationships/slideLayout" Target="../slideLayouts/slideLayout15.xml"/><Relationship Id="rId4" Type="http://schemas.openxmlformats.org/officeDocument/2006/relationships/image" Target="../media/image94.jpg"/></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3.xml"/><Relationship Id="rId1" Type="http://schemas.openxmlformats.org/officeDocument/2006/relationships/slideLayout" Target="../slideLayouts/slideLayout15.xml"/><Relationship Id="rId4" Type="http://schemas.openxmlformats.org/officeDocument/2006/relationships/image" Target="../media/image96.png"/></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4.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8.xml"/><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1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9.xml"/><Relationship Id="rId1" Type="http://schemas.openxmlformats.org/officeDocument/2006/relationships/slideLayout" Target="../slideLayouts/slideLayout15.xml"/><Relationship Id="rId4" Type="http://schemas.openxmlformats.org/officeDocument/2006/relationships/image" Target="../media/image11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General-purpose_language" TargetMode="External"/><Relationship Id="rId13" Type="http://schemas.openxmlformats.org/officeDocument/2006/relationships/hyperlink" Target="https://en.wikipedia.org/wiki/Java_(software_platform)" TargetMode="External"/><Relationship Id="rId3" Type="http://schemas.openxmlformats.org/officeDocument/2006/relationships/hyperlink" Target="https://en.wikipedia.org/wiki/High-level_programming_language" TargetMode="External"/><Relationship Id="rId7" Type="http://schemas.openxmlformats.org/officeDocument/2006/relationships/hyperlink" Target="https://en.wikipedia.org/wiki/Dependency_(computer_science)" TargetMode="External"/><Relationship Id="rId12" Type="http://schemas.openxmlformats.org/officeDocument/2006/relationships/hyperlink" Target="https://en.wikipedia.org/wiki/Sun_Microsystems" TargetMode="External"/><Relationship Id="rId17" Type="http://schemas.openxmlformats.org/officeDocument/2006/relationships/hyperlink" Target="https://en.wikipedia.org/wiki/Proprietary_license" TargetMode="External"/><Relationship Id="rId2" Type="http://schemas.openxmlformats.org/officeDocument/2006/relationships/notesSlide" Target="../notesSlides/notesSlide15.xml"/><Relationship Id="rId16" Type="http://schemas.openxmlformats.org/officeDocument/2006/relationships/hyperlink" Target="https://en.wikipedia.org/wiki/Library_(computing)" TargetMode="External"/><Relationship Id="rId1" Type="http://schemas.openxmlformats.org/officeDocument/2006/relationships/slideLayout" Target="../slideLayouts/slideLayout15.xml"/><Relationship Id="rId6" Type="http://schemas.openxmlformats.org/officeDocument/2006/relationships/hyperlink" Target="https://en.wikipedia.org/wiki/Programming_language" TargetMode="External"/><Relationship Id="rId11" Type="http://schemas.openxmlformats.org/officeDocument/2006/relationships/hyperlink" Target="https://en.wikipedia.org/wiki/James_Gosling" TargetMode="External"/><Relationship Id="rId5" Type="http://schemas.openxmlformats.org/officeDocument/2006/relationships/hyperlink" Target="https://en.wikipedia.org/wiki/Object-oriented_programming" TargetMode="External"/><Relationship Id="rId15" Type="http://schemas.openxmlformats.org/officeDocument/2006/relationships/hyperlink" Target="https://en.wikipedia.org/wiki/Compiler" TargetMode="External"/><Relationship Id="rId10" Type="http://schemas.openxmlformats.org/officeDocument/2006/relationships/hyperlink" Target="https://en.wikipedia.org/wiki/Write_once,_run_anywhere" TargetMode="External"/><Relationship Id="rId4" Type="http://schemas.openxmlformats.org/officeDocument/2006/relationships/hyperlink" Target="https://en.wikipedia.org/wiki/Class-based_programming" TargetMode="External"/><Relationship Id="rId9" Type="http://schemas.openxmlformats.org/officeDocument/2006/relationships/hyperlink" Target="https://en.wikipedia.org/wiki/Programmer" TargetMode="External"/><Relationship Id="rId14" Type="http://schemas.openxmlformats.org/officeDocument/2006/relationships/hyperlink" Target="https://en.wikipedia.org/wiki/Reference_implement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www.w3schools.com/java/java_inheritance.asp"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hyperlink" Target="https://www.w3schools.com/java/java_interface.asp" TargetMode="External"/><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hyperlink" Target="https://www.w3schools.com/java/java_abstract.asp" TargetMode="External"/><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hyperlink" Target="https://www.sqltutorial.org/sql-select/" TargetMode="External"/><Relationship Id="rId2" Type="http://schemas.openxmlformats.org/officeDocument/2006/relationships/notesSlide" Target="../notesSlides/notesSlide90.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7.xml"/><Relationship Id="rId1" Type="http://schemas.openxmlformats.org/officeDocument/2006/relationships/slideLayout" Target="../slideLayouts/slideLayout15.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D8A431-DC58-2642-929E-8FE75674F3AF}"/>
              </a:ext>
            </a:extLst>
          </p:cNvPr>
          <p:cNvSpPr/>
          <p:nvPr/>
        </p:nvSpPr>
        <p:spPr>
          <a:xfrm rot="1558704">
            <a:off x="-1181872" y="-3112539"/>
            <a:ext cx="6976411" cy="1111808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EBE68D4-9ADF-104E-95E7-E6C14600628C}"/>
              </a:ext>
            </a:extLst>
          </p:cNvPr>
          <p:cNvSpPr/>
          <p:nvPr/>
        </p:nvSpPr>
        <p:spPr>
          <a:xfrm rot="1558704">
            <a:off x="-1181874" y="-3619758"/>
            <a:ext cx="6976411" cy="1224210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4">
            <a:extLst>
              <a:ext uri="{FF2B5EF4-FFF2-40B4-BE49-F238E27FC236}">
                <a16:creationId xmlns:a16="http://schemas.microsoft.com/office/drawing/2014/main" id="{E9551B0C-54E7-6B4E-AEB6-C926B85F0050}"/>
              </a:ext>
            </a:extLst>
          </p:cNvPr>
          <p:cNvSpPr>
            <a:spLocks noChangeArrowheads="1"/>
          </p:cNvSpPr>
          <p:nvPr/>
        </p:nvSpPr>
        <p:spPr bwMode="auto">
          <a:xfrm>
            <a:off x="237067" y="948267"/>
            <a:ext cx="5543250" cy="31060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1" rIns="91440" bIns="45721" numCol="1" rtlCol="0" anchor="b" anchorCtr="0" compatLnSpc="1">
            <a:prstTxWarp prst="textNoShape">
              <a:avLst/>
            </a:prstTxWarp>
            <a:normAutofit fontScale="32500" lnSpcReduction="20000"/>
          </a:bodyPr>
          <a:lstStyle/>
          <a:p>
            <a:pPr marL="0" marR="0" lvl="0" indent="0" algn="l" defTabSz="457200" rtl="0" eaLnBrk="1" fontAlgn="base" latinLnBrk="0" hangingPunct="1">
              <a:lnSpc>
                <a:spcPct val="90000"/>
              </a:lnSpc>
              <a:spcBef>
                <a:spcPct val="0"/>
              </a:spcBef>
              <a:spcAft>
                <a:spcPts val="601"/>
              </a:spcAft>
              <a:buClrTx/>
              <a:buSzTx/>
              <a:buFontTx/>
              <a:buNone/>
              <a:tabLst/>
              <a:defRPr/>
            </a:pPr>
            <a:endParaRPr kumimoji="0" lang="en-US" altLang="ja-JP" sz="5801" b="1"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base" latinLnBrk="0" hangingPunct="1">
              <a:lnSpc>
                <a:spcPct val="90000"/>
              </a:lnSpc>
              <a:spcBef>
                <a:spcPct val="0"/>
              </a:spcBef>
              <a:spcAft>
                <a:spcPts val="601"/>
              </a:spcAft>
              <a:buClrTx/>
              <a:buSzTx/>
              <a:buFontTx/>
              <a:buNone/>
              <a:tabLst/>
              <a:defRPr/>
            </a:pPr>
            <a:r>
              <a:rPr kumimoji="0" lang="en-US" altLang="ja-JP" sz="5801" b="1"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Programming</a:t>
            </a:r>
          </a:p>
          <a:p>
            <a:pPr marL="914400" lvl="1" indent="-342900" defTabSz="914400">
              <a:lnSpc>
                <a:spcPct val="115000"/>
              </a:lnSpc>
              <a:buClr>
                <a:srgbClr val="FFFBF0"/>
              </a:buClr>
              <a:buSzPts val="1800"/>
              <a:buFont typeface="Old Standard TT"/>
              <a:buChar char="●"/>
            </a:pPr>
            <a:endParaRPr lang="en-US" sz="3400" kern="0" dirty="0" smtClean="0">
              <a:solidFill>
                <a:srgbClr val="FFFBF0"/>
              </a:solidFill>
              <a:latin typeface="Old Standard TT"/>
              <a:sym typeface="Old Standard TT"/>
            </a:endParaRPr>
          </a:p>
          <a:p>
            <a:pPr marL="914400" lvl="1" indent="-342900" defTabSz="914400">
              <a:lnSpc>
                <a:spcPct val="115000"/>
              </a:lnSpc>
              <a:buClr>
                <a:srgbClr val="FFFBF0"/>
              </a:buClr>
              <a:buSzPts val="1800"/>
              <a:buFont typeface="Old Standard TT"/>
              <a:buChar char="●"/>
            </a:pPr>
            <a:r>
              <a:rPr lang="en-US" sz="4900" kern="0" dirty="0" smtClean="0">
                <a:solidFill>
                  <a:srgbClr val="FFFBF0"/>
                </a:solidFill>
                <a:latin typeface="Old Standard TT"/>
                <a:sym typeface="Old Standard TT"/>
              </a:rPr>
              <a:t>Enterprise Software Development</a:t>
            </a:r>
          </a:p>
          <a:p>
            <a:pPr marL="914400" lvl="1" indent="-342900" defTabSz="914400">
              <a:lnSpc>
                <a:spcPct val="115000"/>
              </a:lnSpc>
              <a:spcBef>
                <a:spcPts val="1600"/>
              </a:spcBef>
              <a:buClr>
                <a:srgbClr val="FFFBF0"/>
              </a:buClr>
              <a:buSzPts val="1800"/>
              <a:buFont typeface="Old Standard TT"/>
              <a:buChar char="●"/>
            </a:pPr>
            <a:r>
              <a:rPr lang="en-US" sz="4900" kern="0" dirty="0" smtClean="0">
                <a:solidFill>
                  <a:srgbClr val="FFFBF0"/>
                </a:solidFill>
                <a:latin typeface="Old Standard TT"/>
                <a:sym typeface="Old Standard TT"/>
              </a:rPr>
              <a:t>Language: Java, Typescript, SQL</a:t>
            </a:r>
          </a:p>
          <a:p>
            <a:pPr marL="914400" lvl="1" indent="-342900" defTabSz="914400">
              <a:lnSpc>
                <a:spcPct val="115000"/>
              </a:lnSpc>
              <a:spcBef>
                <a:spcPts val="1600"/>
              </a:spcBef>
              <a:buClr>
                <a:srgbClr val="FFFBF0"/>
              </a:buClr>
              <a:buSzPts val="1800"/>
              <a:buFont typeface="Old Standard TT"/>
              <a:buChar char="●"/>
            </a:pPr>
            <a:r>
              <a:rPr lang="en-US" sz="4900" kern="0" dirty="0" smtClean="0">
                <a:solidFill>
                  <a:srgbClr val="FFFBF0"/>
                </a:solidFill>
                <a:latin typeface="Old Standard TT"/>
                <a:sym typeface="Old Standard TT"/>
              </a:rPr>
              <a:t>Framework: Spring Boot</a:t>
            </a:r>
          </a:p>
          <a:p>
            <a:pPr marL="914400" lvl="1" indent="-342900" defTabSz="914400">
              <a:lnSpc>
                <a:spcPct val="115000"/>
              </a:lnSpc>
              <a:spcBef>
                <a:spcPts val="1600"/>
              </a:spcBef>
              <a:buClr>
                <a:srgbClr val="FFFBF0"/>
              </a:buClr>
              <a:buSzPts val="1800"/>
              <a:buFont typeface="Old Standard TT"/>
              <a:buChar char="●"/>
            </a:pPr>
            <a:r>
              <a:rPr lang="en-US" sz="4900" kern="0" dirty="0" smtClean="0">
                <a:solidFill>
                  <a:srgbClr val="FFFBF0"/>
                </a:solidFill>
                <a:latin typeface="Old Standard TT"/>
                <a:sym typeface="Old Standard TT"/>
              </a:rPr>
              <a:t>Others: </a:t>
            </a:r>
            <a:r>
              <a:rPr lang="en-US" sz="4900" kern="0" dirty="0" err="1" smtClean="0">
                <a:solidFill>
                  <a:srgbClr val="FFFBF0"/>
                </a:solidFill>
                <a:latin typeface="Old Standard TT"/>
                <a:sym typeface="Old Standard TT"/>
              </a:rPr>
              <a:t>git</a:t>
            </a:r>
            <a:r>
              <a:rPr lang="en-US" sz="4900" kern="0" dirty="0" smtClean="0">
                <a:solidFill>
                  <a:srgbClr val="FFFBF0"/>
                </a:solidFill>
                <a:latin typeface="Old Standard TT"/>
                <a:sym typeface="Old Standard TT"/>
              </a:rPr>
              <a:t>, Agile, </a:t>
            </a:r>
            <a:r>
              <a:rPr lang="en-US" sz="4900" kern="0" dirty="0" err="1" smtClean="0">
                <a:solidFill>
                  <a:srgbClr val="FFFBF0"/>
                </a:solidFill>
                <a:latin typeface="Old Standard TT"/>
                <a:sym typeface="Old Standard TT"/>
              </a:rPr>
              <a:t>microservices</a:t>
            </a:r>
            <a:r>
              <a:rPr lang="en-US" sz="4900" kern="0" dirty="0" smtClean="0">
                <a:solidFill>
                  <a:srgbClr val="FFFBF0"/>
                </a:solidFill>
                <a:latin typeface="Old Standard TT"/>
                <a:sym typeface="Old Standard TT"/>
              </a:rPr>
              <a:t>, </a:t>
            </a:r>
            <a:r>
              <a:rPr lang="en-US" sz="4900" kern="0" dirty="0" err="1" smtClean="0">
                <a:solidFill>
                  <a:srgbClr val="FFFBF0"/>
                </a:solidFill>
                <a:latin typeface="Old Standard TT"/>
                <a:sym typeface="Old Standard TT"/>
              </a:rPr>
              <a:t>Redis</a:t>
            </a:r>
            <a:endParaRPr lang="en-US" sz="4900" kern="0" dirty="0" smtClean="0">
              <a:solidFill>
                <a:srgbClr val="FFFBF0"/>
              </a:solidFill>
              <a:latin typeface="Old Standard TT"/>
              <a:sym typeface="Old Standard TT"/>
            </a:endParaRPr>
          </a:p>
          <a:p>
            <a:pPr marL="914400" lvl="1" indent="-342900" defTabSz="914400">
              <a:lnSpc>
                <a:spcPct val="115000"/>
              </a:lnSpc>
              <a:spcBef>
                <a:spcPts val="1600"/>
              </a:spcBef>
              <a:spcAft>
                <a:spcPts val="1600"/>
              </a:spcAft>
              <a:buClr>
                <a:srgbClr val="FFFBF0"/>
              </a:buClr>
              <a:buSzPts val="1800"/>
              <a:buFont typeface="Old Standard TT"/>
              <a:buChar char="●"/>
            </a:pPr>
            <a:r>
              <a:rPr lang="en-US" sz="4900" kern="0" dirty="0" smtClean="0">
                <a:solidFill>
                  <a:srgbClr val="FFFBF0"/>
                </a:solidFill>
                <a:latin typeface="Old Standard TT"/>
                <a:sym typeface="Old Standard TT"/>
              </a:rPr>
              <a:t>Distributed System</a:t>
            </a:r>
          </a:p>
          <a:p>
            <a:pPr marL="0" marR="0" lvl="0" indent="0" algn="l" defTabSz="457200" rtl="0" eaLnBrk="1" fontAlgn="base" latinLnBrk="0" hangingPunct="1">
              <a:lnSpc>
                <a:spcPct val="90000"/>
              </a:lnSpc>
              <a:spcBef>
                <a:spcPct val="0"/>
              </a:spcBef>
              <a:spcAft>
                <a:spcPts val="601"/>
              </a:spcAft>
              <a:buClrTx/>
              <a:buSzTx/>
              <a:buFontTx/>
              <a:buNone/>
              <a:tabLst/>
              <a:defRPr/>
            </a:pPr>
            <a:endParaRPr kumimoji="0" lang="en-US" altLang="ja-JP" sz="5801" b="1"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457200" rtl="0" eaLnBrk="1" fontAlgn="base" latinLnBrk="0" hangingPunct="1">
              <a:lnSpc>
                <a:spcPct val="90000"/>
              </a:lnSpc>
              <a:spcBef>
                <a:spcPct val="0"/>
              </a:spcBef>
              <a:spcAft>
                <a:spcPts val="601"/>
              </a:spcAft>
              <a:buClrTx/>
              <a:buSzTx/>
              <a:buFontTx/>
              <a:buNone/>
              <a:tabLst/>
              <a:defRPr/>
            </a:pPr>
            <a:endParaRPr kumimoji="0" lang="en-US" altLang="ja-JP" sz="5801" b="1"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A211D8A-6123-0D4C-98FC-0A6642004978}"/>
              </a:ext>
            </a:extLst>
          </p:cNvPr>
          <p:cNvSpPr txBox="1"/>
          <p:nvPr/>
        </p:nvSpPr>
        <p:spPr>
          <a:xfrm>
            <a:off x="6776580" y="3649374"/>
            <a:ext cx="4992049" cy="830997"/>
          </a:xfrm>
          <a:prstGeom prst="rect">
            <a:avLst/>
          </a:prstGeom>
          <a:noFill/>
        </p:spPr>
        <p:txBody>
          <a:bodyPr wrap="square" rtlCol="0">
            <a:spAutoFit/>
          </a:bodyPr>
          <a:lstStyle/>
          <a:p>
            <a:pPr algn="r"/>
            <a:r>
              <a:rPr lang="en-US" sz="1600" dirty="0" err="1" smtClean="0">
                <a:solidFill>
                  <a:srgbClr val="000000"/>
                </a:solidFill>
                <a:latin typeface="Tahoma" panose="020B0604030504040204" pitchFamily="34" charset="0"/>
                <a:ea typeface="Tahoma" panose="020B0604030504040204" pitchFamily="34" charset="0"/>
                <a:cs typeface="Tahoma" panose="020B0604030504040204" pitchFamily="34" charset="0"/>
              </a:rPr>
              <a:t>Selim</a:t>
            </a:r>
            <a:r>
              <a:rPr lang="en-US" sz="1600" dirty="0" smtClean="0">
                <a:solidFill>
                  <a:srgbClr val="000000"/>
                </a:solidFill>
                <a:latin typeface="Tahoma" panose="020B0604030504040204" pitchFamily="34" charset="0"/>
                <a:ea typeface="Tahoma" panose="020B0604030504040204" pitchFamily="34" charset="0"/>
                <a:cs typeface="Tahoma" panose="020B0604030504040204" pitchFamily="34" charset="0"/>
              </a:rPr>
              <a:t> Reza , Senior Software Developer</a:t>
            </a:r>
            <a:endPar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lgn="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Technical Assistance to Support Implementation of the Bangladesh PFM Reform Strategic Plan</a:t>
            </a:r>
          </a:p>
        </p:txBody>
      </p:sp>
      <p:pic>
        <p:nvPicPr>
          <p:cNvPr id="5" name="Picture 1" descr="Background pattern&#10;&#10;Description automatically generated">
            <a:extLst>
              <a:ext uri="{FF2B5EF4-FFF2-40B4-BE49-F238E27FC236}">
                <a16:creationId xmlns:a16="http://schemas.microsoft.com/office/drawing/2014/main" id="{D056F4EB-1E2C-0547-988D-657F7DE548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61630" y="2112058"/>
            <a:ext cx="1907000" cy="118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882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1445880" y="265067"/>
            <a:ext cx="9620400" cy="1623600"/>
          </a:xfrm>
          <a:prstGeom prst="rect">
            <a:avLst/>
          </a:prstGeom>
        </p:spPr>
        <p:txBody>
          <a:bodyPr spcFirstLastPara="1" vert="horz" wrap="square" lIns="121900" tIns="121900" rIns="121900" bIns="121900" rtlCol="0" anchor="ctr" anchorCtr="0">
            <a:noAutofit/>
          </a:bodyPr>
          <a:lstStyle/>
          <a:p>
            <a:pPr algn="ctr"/>
            <a:r>
              <a:rPr lang="en" sz="4133" dirty="0">
                <a:solidFill>
                  <a:schemeClr val="dk1"/>
                </a:solidFill>
              </a:rPr>
              <a:t>Three types of enterprise systems</a:t>
            </a:r>
            <a:endParaRPr sz="4133" dirty="0">
              <a:solidFill>
                <a:schemeClr val="dk1"/>
              </a:solidFill>
            </a:endParaRPr>
          </a:p>
        </p:txBody>
      </p:sp>
      <p:sp>
        <p:nvSpPr>
          <p:cNvPr id="131" name="Google Shape;131;p19"/>
          <p:cNvSpPr txBox="1"/>
          <p:nvPr/>
        </p:nvSpPr>
        <p:spPr>
          <a:xfrm>
            <a:off x="826267" y="2089234"/>
            <a:ext cx="10422800" cy="3488094"/>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buClr>
                <a:schemeClr val="dk1"/>
              </a:buClr>
              <a:buSzPts val="1100"/>
            </a:pPr>
            <a:r>
              <a:rPr lang="en" sz="3200" dirty="0">
                <a:solidFill>
                  <a:schemeClr val="dk1"/>
                </a:solidFill>
                <a:latin typeface="Old Standard TT"/>
                <a:ea typeface="Old Standard TT"/>
                <a:cs typeface="Old Standard TT"/>
                <a:sym typeface="Old Standard TT"/>
              </a:rPr>
              <a:t>Now let’s look at the three central systems for businesses that need management software.</a:t>
            </a:r>
            <a:endParaRPr sz="3200" dirty="0">
              <a:solidFill>
                <a:schemeClr val="dk1"/>
              </a:solidFill>
              <a:latin typeface="Old Standard TT"/>
              <a:ea typeface="Old Standard TT"/>
              <a:cs typeface="Old Standard TT"/>
              <a:sym typeface="Old Standard TT"/>
            </a:endParaRPr>
          </a:p>
          <a:p>
            <a:pPr marL="609585" indent="-533387" algn="just">
              <a:lnSpc>
                <a:spcPct val="115000"/>
              </a:lnSpc>
              <a:spcBef>
                <a:spcPts val="1600"/>
              </a:spcBef>
              <a:buClr>
                <a:schemeClr val="dk1"/>
              </a:buClr>
              <a:buSzPts val="2700"/>
              <a:buChar char="●"/>
            </a:pPr>
            <a:r>
              <a:rPr lang="en" sz="3200" dirty="0">
                <a:solidFill>
                  <a:schemeClr val="dk1"/>
                </a:solidFill>
                <a:latin typeface="Old Standard TT"/>
                <a:ea typeface="Old Standard TT"/>
                <a:cs typeface="Old Standard TT"/>
                <a:sym typeface="Old Standard TT"/>
              </a:rPr>
              <a:t>Customer relationship management</a:t>
            </a:r>
            <a:endParaRPr sz="3200" dirty="0">
              <a:solidFill>
                <a:schemeClr val="dk1"/>
              </a:solidFill>
              <a:latin typeface="Old Standard TT"/>
              <a:ea typeface="Old Standard TT"/>
              <a:cs typeface="Old Standard TT"/>
              <a:sym typeface="Old Standard TT"/>
            </a:endParaRPr>
          </a:p>
          <a:p>
            <a:pPr marL="609585" indent="-533387" algn="just">
              <a:lnSpc>
                <a:spcPct val="115000"/>
              </a:lnSpc>
              <a:buClr>
                <a:schemeClr val="dk1"/>
              </a:buClr>
              <a:buSzPts val="2700"/>
              <a:buChar char="●"/>
            </a:pPr>
            <a:r>
              <a:rPr lang="en" sz="3200" dirty="0">
                <a:solidFill>
                  <a:schemeClr val="dk1"/>
                </a:solidFill>
                <a:latin typeface="Old Standard TT"/>
                <a:ea typeface="Old Standard TT"/>
                <a:cs typeface="Old Standard TT"/>
                <a:sym typeface="Old Standard TT"/>
              </a:rPr>
              <a:t>Enterprise Resource Planning</a:t>
            </a:r>
            <a:endParaRPr sz="3200" dirty="0">
              <a:solidFill>
                <a:schemeClr val="dk1"/>
              </a:solidFill>
              <a:latin typeface="Old Standard TT"/>
              <a:ea typeface="Old Standard TT"/>
              <a:cs typeface="Old Standard TT"/>
              <a:sym typeface="Old Standard TT"/>
            </a:endParaRPr>
          </a:p>
          <a:p>
            <a:pPr marL="609585" indent="-533387" algn="just">
              <a:lnSpc>
                <a:spcPct val="115000"/>
              </a:lnSpc>
              <a:buClr>
                <a:schemeClr val="dk1"/>
              </a:buClr>
              <a:buSzPts val="2700"/>
              <a:buChar char="●"/>
            </a:pPr>
            <a:r>
              <a:rPr lang="en" sz="3200" dirty="0">
                <a:solidFill>
                  <a:schemeClr val="dk1"/>
                </a:solidFill>
                <a:latin typeface="Old Standard TT"/>
                <a:ea typeface="Old Standard TT"/>
                <a:cs typeface="Old Standard TT"/>
                <a:sym typeface="Old Standard TT"/>
              </a:rPr>
              <a:t>Supply chain management</a:t>
            </a:r>
            <a:endParaRPr sz="3200"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2476634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9"/>
          <p:cNvSpPr txBox="1">
            <a:spLocks noGrp="1"/>
          </p:cNvSpPr>
          <p:nvPr>
            <p:ph type="title"/>
          </p:nvPr>
        </p:nvSpPr>
        <p:spPr>
          <a:xfrm>
            <a:off x="2727682" y="494433"/>
            <a:ext cx="96432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Joining Multiple Tables</a:t>
            </a:r>
            <a:endParaRPr sz="4000">
              <a:solidFill>
                <a:schemeClr val="dk1"/>
              </a:solidFill>
            </a:endParaRPr>
          </a:p>
        </p:txBody>
      </p:sp>
      <p:pic>
        <p:nvPicPr>
          <p:cNvPr id="746" name="Google Shape;746;p109"/>
          <p:cNvPicPr preferRelativeResize="0"/>
          <p:nvPr/>
        </p:nvPicPr>
        <p:blipFill>
          <a:blip r:embed="rId3">
            <a:alphaModFix/>
          </a:blip>
          <a:stretch>
            <a:fillRect/>
          </a:stretch>
        </p:blipFill>
        <p:spPr>
          <a:xfrm>
            <a:off x="2294625" y="1915063"/>
            <a:ext cx="7919049" cy="4942937"/>
          </a:xfrm>
          <a:prstGeom prst="rect">
            <a:avLst/>
          </a:prstGeom>
          <a:noFill/>
          <a:ln>
            <a:noFill/>
          </a:ln>
        </p:spPr>
      </p:pic>
    </p:spTree>
    <p:extLst>
      <p:ext uri="{BB962C8B-B14F-4D97-AF65-F5344CB8AC3E}">
        <p14:creationId xmlns:p14="http://schemas.microsoft.com/office/powerpoint/2010/main" val="68078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10"/>
          <p:cNvSpPr txBox="1">
            <a:spLocks noGrp="1"/>
          </p:cNvSpPr>
          <p:nvPr>
            <p:ph type="title"/>
          </p:nvPr>
        </p:nvSpPr>
        <p:spPr>
          <a:xfrm>
            <a:off x="2813947" y="446434"/>
            <a:ext cx="9643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SQL INNER JOIN</a:t>
            </a:r>
            <a:endParaRPr sz="4000" dirty="0">
              <a:solidFill>
                <a:schemeClr val="dk1"/>
              </a:solidFill>
            </a:endParaRPr>
          </a:p>
        </p:txBody>
      </p:sp>
      <p:pic>
        <p:nvPicPr>
          <p:cNvPr id="752" name="Google Shape;752;p110"/>
          <p:cNvPicPr preferRelativeResize="0"/>
          <p:nvPr/>
        </p:nvPicPr>
        <p:blipFill>
          <a:blip r:embed="rId3">
            <a:alphaModFix/>
          </a:blip>
          <a:stretch>
            <a:fillRect/>
          </a:stretch>
        </p:blipFill>
        <p:spPr>
          <a:xfrm>
            <a:off x="2225614" y="1984075"/>
            <a:ext cx="7536119" cy="4594928"/>
          </a:xfrm>
          <a:prstGeom prst="rect">
            <a:avLst/>
          </a:prstGeom>
          <a:noFill/>
          <a:ln>
            <a:noFill/>
          </a:ln>
        </p:spPr>
      </p:pic>
    </p:spTree>
    <p:extLst>
      <p:ext uri="{BB962C8B-B14F-4D97-AF65-F5344CB8AC3E}">
        <p14:creationId xmlns:p14="http://schemas.microsoft.com/office/powerpoint/2010/main" val="25147098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11"/>
          <p:cNvSpPr txBox="1">
            <a:spLocks noGrp="1"/>
          </p:cNvSpPr>
          <p:nvPr>
            <p:ph type="title"/>
          </p:nvPr>
        </p:nvSpPr>
        <p:spPr>
          <a:xfrm>
            <a:off x="2538800" y="434940"/>
            <a:ext cx="9653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SQL FULL JOIN</a:t>
            </a:r>
            <a:endParaRPr sz="4000" dirty="0">
              <a:solidFill>
                <a:schemeClr val="dk1"/>
              </a:solidFill>
            </a:endParaRPr>
          </a:p>
        </p:txBody>
      </p:sp>
      <p:pic>
        <p:nvPicPr>
          <p:cNvPr id="758" name="Google Shape;758;p111"/>
          <p:cNvPicPr preferRelativeResize="0"/>
          <p:nvPr/>
        </p:nvPicPr>
        <p:blipFill>
          <a:blip r:embed="rId3">
            <a:alphaModFix/>
          </a:blip>
          <a:stretch>
            <a:fillRect/>
          </a:stretch>
        </p:blipFill>
        <p:spPr>
          <a:xfrm>
            <a:off x="2708694" y="2605177"/>
            <a:ext cx="7393130" cy="3935079"/>
          </a:xfrm>
          <a:prstGeom prst="rect">
            <a:avLst/>
          </a:prstGeom>
          <a:noFill/>
          <a:ln>
            <a:noFill/>
          </a:ln>
        </p:spPr>
      </p:pic>
      <p:sp>
        <p:nvSpPr>
          <p:cNvPr id="759" name="Google Shape;759;p111"/>
          <p:cNvSpPr txBox="1"/>
          <p:nvPr/>
        </p:nvSpPr>
        <p:spPr>
          <a:xfrm>
            <a:off x="2538800" y="1620332"/>
            <a:ext cx="6798800" cy="984845"/>
          </a:xfrm>
          <a:prstGeom prst="rect">
            <a:avLst/>
          </a:prstGeom>
          <a:noFill/>
          <a:ln>
            <a:noFill/>
          </a:ln>
        </p:spPr>
        <p:txBody>
          <a:bodyPr spcFirstLastPara="1" wrap="square" lIns="121900" tIns="121900" rIns="121900" bIns="121900" anchor="t" anchorCtr="0">
            <a:spAutoFit/>
          </a:bodyPr>
          <a:lstStyle/>
          <a:p>
            <a:r>
              <a:rPr lang="en" sz="2400">
                <a:highlight>
                  <a:schemeClr val="lt1"/>
                </a:highlight>
                <a:latin typeface="Old Standard TT"/>
                <a:ea typeface="Old Standard TT"/>
                <a:cs typeface="Old Standard TT"/>
                <a:sym typeface="Old Standard TT"/>
              </a:rPr>
              <a:t>FULL OUTER JOIN and FULL JOIN are the same.</a:t>
            </a:r>
            <a:endParaRPr sz="2400">
              <a:highlight>
                <a:schemeClr val="lt1"/>
              </a:highlight>
              <a:latin typeface="Old Standard TT"/>
              <a:ea typeface="Old Standard TT"/>
              <a:cs typeface="Old Standard TT"/>
              <a:sym typeface="Old Standard TT"/>
            </a:endParaRPr>
          </a:p>
        </p:txBody>
      </p:sp>
    </p:spTree>
    <p:extLst>
      <p:ext uri="{BB962C8B-B14F-4D97-AF65-F5344CB8AC3E}">
        <p14:creationId xmlns:p14="http://schemas.microsoft.com/office/powerpoint/2010/main" val="40991857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12"/>
          <p:cNvSpPr txBox="1">
            <a:spLocks noGrp="1"/>
          </p:cNvSpPr>
          <p:nvPr>
            <p:ph type="title"/>
          </p:nvPr>
        </p:nvSpPr>
        <p:spPr>
          <a:xfrm>
            <a:off x="2692649" y="255034"/>
            <a:ext cx="9678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SQL LEFT JOIN</a:t>
            </a:r>
            <a:endParaRPr sz="4000" dirty="0">
              <a:solidFill>
                <a:schemeClr val="dk1"/>
              </a:solidFill>
            </a:endParaRPr>
          </a:p>
        </p:txBody>
      </p:sp>
      <p:pic>
        <p:nvPicPr>
          <p:cNvPr id="765" name="Google Shape;765;p112"/>
          <p:cNvPicPr preferRelativeResize="0"/>
          <p:nvPr/>
        </p:nvPicPr>
        <p:blipFill>
          <a:blip r:embed="rId3">
            <a:alphaModFix/>
          </a:blip>
          <a:stretch>
            <a:fillRect/>
          </a:stretch>
        </p:blipFill>
        <p:spPr>
          <a:xfrm>
            <a:off x="2692649" y="1570008"/>
            <a:ext cx="7230987" cy="5072993"/>
          </a:xfrm>
          <a:prstGeom prst="rect">
            <a:avLst/>
          </a:prstGeom>
          <a:noFill/>
          <a:ln>
            <a:noFill/>
          </a:ln>
        </p:spPr>
      </p:pic>
    </p:spTree>
    <p:extLst>
      <p:ext uri="{BB962C8B-B14F-4D97-AF65-F5344CB8AC3E}">
        <p14:creationId xmlns:p14="http://schemas.microsoft.com/office/powerpoint/2010/main" val="40038838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3"/>
          <p:cNvSpPr txBox="1">
            <a:spLocks noGrp="1"/>
          </p:cNvSpPr>
          <p:nvPr>
            <p:ph type="title"/>
          </p:nvPr>
        </p:nvSpPr>
        <p:spPr>
          <a:xfrm>
            <a:off x="2584000" y="571633"/>
            <a:ext cx="96080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SQL RIGHT JOIN</a:t>
            </a:r>
            <a:endParaRPr sz="4000" dirty="0">
              <a:solidFill>
                <a:schemeClr val="dk1"/>
              </a:solidFill>
            </a:endParaRPr>
          </a:p>
        </p:txBody>
      </p:sp>
      <p:pic>
        <p:nvPicPr>
          <p:cNvPr id="771" name="Google Shape;771;p113"/>
          <p:cNvPicPr preferRelativeResize="0"/>
          <p:nvPr/>
        </p:nvPicPr>
        <p:blipFill>
          <a:blip r:embed="rId3">
            <a:alphaModFix/>
          </a:blip>
          <a:stretch>
            <a:fillRect/>
          </a:stretch>
        </p:blipFill>
        <p:spPr>
          <a:xfrm>
            <a:off x="2139350" y="1828799"/>
            <a:ext cx="8496283" cy="4392265"/>
          </a:xfrm>
          <a:prstGeom prst="rect">
            <a:avLst/>
          </a:prstGeom>
          <a:noFill/>
          <a:ln>
            <a:noFill/>
          </a:ln>
        </p:spPr>
      </p:pic>
    </p:spTree>
    <p:extLst>
      <p:ext uri="{BB962C8B-B14F-4D97-AF65-F5344CB8AC3E}">
        <p14:creationId xmlns:p14="http://schemas.microsoft.com/office/powerpoint/2010/main" val="25856690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14"/>
          <p:cNvSpPr txBox="1">
            <a:spLocks noGrp="1"/>
          </p:cNvSpPr>
          <p:nvPr>
            <p:ph type="title"/>
          </p:nvPr>
        </p:nvSpPr>
        <p:spPr>
          <a:xfrm>
            <a:off x="2510500" y="461334"/>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Grouping Data</a:t>
            </a:r>
            <a:endParaRPr sz="4000" dirty="0">
              <a:solidFill>
                <a:schemeClr val="dk1"/>
              </a:solidFill>
            </a:endParaRPr>
          </a:p>
        </p:txBody>
      </p:sp>
      <p:sp>
        <p:nvSpPr>
          <p:cNvPr id="777" name="Google Shape;777;p114"/>
          <p:cNvSpPr txBox="1"/>
          <p:nvPr/>
        </p:nvSpPr>
        <p:spPr>
          <a:xfrm>
            <a:off x="495767" y="1763224"/>
            <a:ext cx="11048400" cy="697715"/>
          </a:xfrm>
          <a:prstGeom prst="rect">
            <a:avLst/>
          </a:prstGeom>
          <a:noFill/>
          <a:ln>
            <a:noFill/>
          </a:ln>
        </p:spPr>
        <p:txBody>
          <a:bodyPr spcFirstLastPara="1" wrap="square" lIns="121900" tIns="121900" rIns="121900" bIns="121900" anchor="t" anchorCtr="0">
            <a:spAutoFit/>
          </a:bodyPr>
          <a:lstStyle/>
          <a:p>
            <a:r>
              <a:rPr lang="en" sz="1467" dirty="0">
                <a:solidFill>
                  <a:schemeClr val="dk1"/>
                </a:solidFill>
                <a:highlight>
                  <a:schemeClr val="lt1"/>
                </a:highlight>
                <a:latin typeface="Old Standard TT"/>
                <a:ea typeface="Old Standard TT"/>
                <a:cs typeface="Old Standard TT"/>
                <a:sym typeface="Old Standard TT"/>
              </a:rPr>
              <a:t>The GROUP BY is an optional clause of the</a:t>
            </a:r>
            <a:r>
              <a:rPr lang="en" sz="1467" dirty="0">
                <a:solidFill>
                  <a:schemeClr val="dk1"/>
                </a:solidFill>
                <a:highlight>
                  <a:schemeClr val="lt1"/>
                </a:highlight>
                <a:uFill>
                  <a:noFill/>
                </a:u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467" u="sng" dirty="0">
                <a:solidFill>
                  <a:schemeClr val="hlink"/>
                </a:solidFill>
                <a:highlight>
                  <a:schemeClr val="lt1"/>
                </a:highlight>
                <a:latin typeface="Old Standard TT"/>
                <a:ea typeface="Old Standard TT"/>
                <a:cs typeface="Old Standard TT"/>
                <a:sym typeface="Old Standard TT"/>
                <a:hlinkClick r:id="rId3"/>
              </a:rPr>
              <a:t>SELECT</a:t>
            </a:r>
            <a:r>
              <a:rPr lang="en" sz="1467" dirty="0">
                <a:solidFill>
                  <a:schemeClr val="dk1"/>
                </a:solidFill>
                <a:highlight>
                  <a:schemeClr val="lt1"/>
                </a:highlight>
                <a:latin typeface="Old Standard TT"/>
                <a:ea typeface="Old Standard TT"/>
                <a:cs typeface="Old Standard TT"/>
                <a:sym typeface="Old Standard TT"/>
              </a:rPr>
              <a:t> statement. The GROUP BY clause allows you to group rows based on values of one or more columns. It returns one row for each group.</a:t>
            </a:r>
            <a:endParaRPr sz="2400" dirty="0">
              <a:highlight>
                <a:schemeClr val="lt1"/>
              </a:highlight>
              <a:latin typeface="Old Standard TT"/>
              <a:ea typeface="Old Standard TT"/>
              <a:cs typeface="Old Standard TT"/>
              <a:sym typeface="Old Standard TT"/>
            </a:endParaRPr>
          </a:p>
        </p:txBody>
      </p:sp>
      <p:pic>
        <p:nvPicPr>
          <p:cNvPr id="778" name="Google Shape;778;p114"/>
          <p:cNvPicPr preferRelativeResize="0"/>
          <p:nvPr/>
        </p:nvPicPr>
        <p:blipFill>
          <a:blip r:embed="rId4">
            <a:alphaModFix/>
          </a:blip>
          <a:stretch>
            <a:fillRect/>
          </a:stretch>
        </p:blipFill>
        <p:spPr>
          <a:xfrm>
            <a:off x="3278038" y="2777706"/>
            <a:ext cx="5313318" cy="3959828"/>
          </a:xfrm>
          <a:prstGeom prst="rect">
            <a:avLst/>
          </a:prstGeom>
          <a:noFill/>
          <a:ln>
            <a:noFill/>
          </a:ln>
        </p:spPr>
      </p:pic>
    </p:spTree>
    <p:extLst>
      <p:ext uri="{BB962C8B-B14F-4D97-AF65-F5344CB8AC3E}">
        <p14:creationId xmlns:p14="http://schemas.microsoft.com/office/powerpoint/2010/main" val="29223121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15"/>
          <p:cNvSpPr txBox="1">
            <a:spLocks noGrp="1"/>
          </p:cNvSpPr>
          <p:nvPr>
            <p:ph type="title"/>
          </p:nvPr>
        </p:nvSpPr>
        <p:spPr>
          <a:xfrm>
            <a:off x="2684079" y="494433"/>
            <a:ext cx="9773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SQL UNION operator</a:t>
            </a:r>
            <a:endParaRPr sz="4000" dirty="0">
              <a:solidFill>
                <a:schemeClr val="dk1"/>
              </a:solidFill>
            </a:endParaRPr>
          </a:p>
        </p:txBody>
      </p:sp>
      <p:sp>
        <p:nvSpPr>
          <p:cNvPr id="784" name="Google Shape;784;p115"/>
          <p:cNvSpPr txBox="1"/>
          <p:nvPr/>
        </p:nvSpPr>
        <p:spPr>
          <a:xfrm>
            <a:off x="495767" y="1763225"/>
            <a:ext cx="11048400" cy="697715"/>
          </a:xfrm>
          <a:prstGeom prst="rect">
            <a:avLst/>
          </a:prstGeom>
          <a:noFill/>
          <a:ln>
            <a:noFill/>
          </a:ln>
        </p:spPr>
        <p:txBody>
          <a:bodyPr spcFirstLastPara="1" wrap="square" lIns="121900" tIns="121900" rIns="121900" bIns="121900" anchor="t" anchorCtr="0">
            <a:spAutoFit/>
          </a:bodyPr>
          <a:lstStyle/>
          <a:p>
            <a:r>
              <a:rPr lang="en" sz="1467" dirty="0">
                <a:solidFill>
                  <a:schemeClr val="dk1"/>
                </a:solidFill>
                <a:highlight>
                  <a:schemeClr val="lt1"/>
                </a:highlight>
                <a:latin typeface="Old Standard TT"/>
                <a:ea typeface="Old Standard TT"/>
                <a:cs typeface="Old Standard TT"/>
                <a:sym typeface="Old Standard TT"/>
              </a:rPr>
              <a:t>The UNION operator combines result sets of two or more</a:t>
            </a:r>
            <a:r>
              <a:rPr lang="en" sz="1467" dirty="0">
                <a:solidFill>
                  <a:schemeClr val="dk1"/>
                </a:solidFill>
                <a:highlight>
                  <a:schemeClr val="lt1"/>
                </a:highlight>
                <a:uFill>
                  <a:noFill/>
                </a:u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467" u="sng" dirty="0">
                <a:solidFill>
                  <a:schemeClr val="hlink"/>
                </a:solidFill>
                <a:highlight>
                  <a:schemeClr val="lt1"/>
                </a:highlight>
                <a:latin typeface="Old Standard TT"/>
                <a:ea typeface="Old Standard TT"/>
                <a:cs typeface="Old Standard TT"/>
                <a:sym typeface="Old Standard TT"/>
                <a:hlinkClick r:id="rId3"/>
              </a:rPr>
              <a:t>SELECT</a:t>
            </a:r>
            <a:r>
              <a:rPr lang="en" sz="1467" dirty="0">
                <a:solidFill>
                  <a:schemeClr val="dk1"/>
                </a:solidFill>
                <a:highlight>
                  <a:schemeClr val="lt1"/>
                </a:highlight>
                <a:latin typeface="Old Standard TT"/>
                <a:ea typeface="Old Standard TT"/>
                <a:cs typeface="Old Standard TT"/>
                <a:sym typeface="Old Standard TT"/>
              </a:rPr>
              <a:t> statements into a single result set. The following statement illustrates how to use the UNION operator to combine result sets of two queries</a:t>
            </a:r>
            <a:endParaRPr sz="2400" dirty="0">
              <a:highlight>
                <a:schemeClr val="lt1"/>
              </a:highlight>
              <a:latin typeface="Old Standard TT"/>
              <a:ea typeface="Old Standard TT"/>
              <a:cs typeface="Old Standard TT"/>
              <a:sym typeface="Old Standard TT"/>
            </a:endParaRPr>
          </a:p>
        </p:txBody>
      </p:sp>
      <p:pic>
        <p:nvPicPr>
          <p:cNvPr id="785" name="Google Shape;785;p115"/>
          <p:cNvPicPr preferRelativeResize="0"/>
          <p:nvPr/>
        </p:nvPicPr>
        <p:blipFill>
          <a:blip r:embed="rId4">
            <a:alphaModFix/>
          </a:blip>
          <a:stretch>
            <a:fillRect/>
          </a:stretch>
        </p:blipFill>
        <p:spPr>
          <a:xfrm>
            <a:off x="3295290" y="2760454"/>
            <a:ext cx="5055265" cy="3830113"/>
          </a:xfrm>
          <a:prstGeom prst="rect">
            <a:avLst/>
          </a:prstGeom>
          <a:noFill/>
          <a:ln>
            <a:noFill/>
          </a:ln>
        </p:spPr>
      </p:pic>
    </p:spTree>
    <p:extLst>
      <p:ext uri="{BB962C8B-B14F-4D97-AF65-F5344CB8AC3E}">
        <p14:creationId xmlns:p14="http://schemas.microsoft.com/office/powerpoint/2010/main" val="36053200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16"/>
          <p:cNvSpPr txBox="1">
            <a:spLocks noGrp="1"/>
          </p:cNvSpPr>
          <p:nvPr>
            <p:ph type="title"/>
          </p:nvPr>
        </p:nvSpPr>
        <p:spPr>
          <a:xfrm>
            <a:off x="2632117" y="607847"/>
            <a:ext cx="9678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Modifying data</a:t>
            </a:r>
            <a:endParaRPr sz="4000" dirty="0">
              <a:solidFill>
                <a:schemeClr val="dk1"/>
              </a:solidFill>
            </a:endParaRPr>
          </a:p>
        </p:txBody>
      </p:sp>
      <p:sp>
        <p:nvSpPr>
          <p:cNvPr id="791" name="Google Shape;791;p116"/>
          <p:cNvSpPr txBox="1"/>
          <p:nvPr/>
        </p:nvSpPr>
        <p:spPr>
          <a:xfrm>
            <a:off x="897100" y="1440067"/>
            <a:ext cx="6798800" cy="615513"/>
          </a:xfrm>
          <a:prstGeom prst="rect">
            <a:avLst/>
          </a:prstGeom>
          <a:noFill/>
          <a:ln>
            <a:noFill/>
          </a:ln>
        </p:spPr>
        <p:txBody>
          <a:bodyPr spcFirstLastPara="1" wrap="square" lIns="121900" tIns="121900" rIns="121900" bIns="121900" anchor="t" anchorCtr="0">
            <a:spAutoFit/>
          </a:bodyPr>
          <a:lstStyle/>
          <a:p>
            <a:endParaRPr sz="2400">
              <a:latin typeface="Old Standard TT"/>
              <a:ea typeface="Old Standard TT"/>
              <a:cs typeface="Old Standard TT"/>
              <a:sym typeface="Old Standard TT"/>
            </a:endParaRPr>
          </a:p>
        </p:txBody>
      </p:sp>
      <p:pic>
        <p:nvPicPr>
          <p:cNvPr id="792" name="Google Shape;792;p116"/>
          <p:cNvPicPr preferRelativeResize="0"/>
          <p:nvPr/>
        </p:nvPicPr>
        <p:blipFill>
          <a:blip r:embed="rId3">
            <a:alphaModFix/>
          </a:blip>
          <a:stretch>
            <a:fillRect/>
          </a:stretch>
        </p:blipFill>
        <p:spPr>
          <a:xfrm>
            <a:off x="5654033" y="4018001"/>
            <a:ext cx="3847800" cy="1923900"/>
          </a:xfrm>
          <a:prstGeom prst="rect">
            <a:avLst/>
          </a:prstGeom>
          <a:noFill/>
          <a:ln>
            <a:noFill/>
          </a:ln>
        </p:spPr>
      </p:pic>
      <p:pic>
        <p:nvPicPr>
          <p:cNvPr id="793" name="Google Shape;793;p116"/>
          <p:cNvPicPr preferRelativeResize="0"/>
          <p:nvPr/>
        </p:nvPicPr>
        <p:blipFill>
          <a:blip r:embed="rId4">
            <a:alphaModFix/>
          </a:blip>
          <a:stretch>
            <a:fillRect/>
          </a:stretch>
        </p:blipFill>
        <p:spPr>
          <a:xfrm>
            <a:off x="448534" y="3882167"/>
            <a:ext cx="4367167" cy="2059733"/>
          </a:xfrm>
          <a:prstGeom prst="rect">
            <a:avLst/>
          </a:prstGeom>
          <a:noFill/>
          <a:ln>
            <a:noFill/>
          </a:ln>
        </p:spPr>
      </p:pic>
      <p:pic>
        <p:nvPicPr>
          <p:cNvPr id="794" name="Google Shape;794;p116"/>
          <p:cNvPicPr preferRelativeResize="0"/>
          <p:nvPr/>
        </p:nvPicPr>
        <p:blipFill>
          <a:blip r:embed="rId5">
            <a:alphaModFix/>
          </a:blip>
          <a:stretch>
            <a:fillRect/>
          </a:stretch>
        </p:blipFill>
        <p:spPr>
          <a:xfrm>
            <a:off x="448534" y="2000728"/>
            <a:ext cx="5710233" cy="1414700"/>
          </a:xfrm>
          <a:prstGeom prst="rect">
            <a:avLst/>
          </a:prstGeom>
          <a:noFill/>
          <a:ln>
            <a:noFill/>
          </a:ln>
        </p:spPr>
      </p:pic>
    </p:spTree>
    <p:extLst>
      <p:ext uri="{BB962C8B-B14F-4D97-AF65-F5344CB8AC3E}">
        <p14:creationId xmlns:p14="http://schemas.microsoft.com/office/powerpoint/2010/main" val="1252162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17"/>
          <p:cNvSpPr txBox="1">
            <a:spLocks noGrp="1"/>
          </p:cNvSpPr>
          <p:nvPr>
            <p:ph type="title"/>
          </p:nvPr>
        </p:nvSpPr>
        <p:spPr>
          <a:xfrm>
            <a:off x="2744205" y="675241"/>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Working with table structures</a:t>
            </a:r>
            <a:endParaRPr sz="4000" dirty="0">
              <a:solidFill>
                <a:schemeClr val="dk1"/>
              </a:solidFill>
            </a:endParaRPr>
          </a:p>
        </p:txBody>
      </p:sp>
      <p:pic>
        <p:nvPicPr>
          <p:cNvPr id="800" name="Google Shape;800;p117"/>
          <p:cNvPicPr preferRelativeResize="0"/>
          <p:nvPr/>
        </p:nvPicPr>
        <p:blipFill>
          <a:blip r:embed="rId3">
            <a:alphaModFix/>
          </a:blip>
          <a:stretch>
            <a:fillRect/>
          </a:stretch>
        </p:blipFill>
        <p:spPr>
          <a:xfrm>
            <a:off x="7589405" y="1974201"/>
            <a:ext cx="3576100" cy="592167"/>
          </a:xfrm>
          <a:prstGeom prst="rect">
            <a:avLst/>
          </a:prstGeom>
          <a:noFill/>
          <a:ln>
            <a:noFill/>
          </a:ln>
        </p:spPr>
      </p:pic>
      <p:pic>
        <p:nvPicPr>
          <p:cNvPr id="801" name="Google Shape;801;p117"/>
          <p:cNvPicPr preferRelativeResize="0"/>
          <p:nvPr/>
        </p:nvPicPr>
        <p:blipFill>
          <a:blip r:embed="rId4">
            <a:alphaModFix/>
          </a:blip>
          <a:stretch>
            <a:fillRect/>
          </a:stretch>
        </p:blipFill>
        <p:spPr>
          <a:xfrm>
            <a:off x="448534" y="4144333"/>
            <a:ext cx="10743969" cy="1273600"/>
          </a:xfrm>
          <a:prstGeom prst="rect">
            <a:avLst/>
          </a:prstGeom>
          <a:noFill/>
          <a:ln>
            <a:noFill/>
          </a:ln>
        </p:spPr>
      </p:pic>
      <p:pic>
        <p:nvPicPr>
          <p:cNvPr id="802" name="Google Shape;802;p117"/>
          <p:cNvPicPr preferRelativeResize="0"/>
          <p:nvPr/>
        </p:nvPicPr>
        <p:blipFill>
          <a:blip r:embed="rId5">
            <a:alphaModFix/>
          </a:blip>
          <a:stretch>
            <a:fillRect/>
          </a:stretch>
        </p:blipFill>
        <p:spPr>
          <a:xfrm>
            <a:off x="448534" y="1953201"/>
            <a:ext cx="6432533" cy="1859433"/>
          </a:xfrm>
          <a:prstGeom prst="rect">
            <a:avLst/>
          </a:prstGeom>
          <a:noFill/>
          <a:ln>
            <a:noFill/>
          </a:ln>
        </p:spPr>
      </p:pic>
      <p:pic>
        <p:nvPicPr>
          <p:cNvPr id="803" name="Google Shape;803;p117"/>
          <p:cNvPicPr preferRelativeResize="0"/>
          <p:nvPr/>
        </p:nvPicPr>
        <p:blipFill>
          <a:blip r:embed="rId6">
            <a:alphaModFix/>
          </a:blip>
          <a:stretch>
            <a:fillRect/>
          </a:stretch>
        </p:blipFill>
        <p:spPr>
          <a:xfrm>
            <a:off x="6972485" y="3270067"/>
            <a:ext cx="4189321" cy="533600"/>
          </a:xfrm>
          <a:prstGeom prst="rect">
            <a:avLst/>
          </a:prstGeom>
          <a:noFill/>
          <a:ln>
            <a:noFill/>
          </a:ln>
        </p:spPr>
      </p:pic>
    </p:spTree>
    <p:extLst>
      <p:ext uri="{BB962C8B-B14F-4D97-AF65-F5344CB8AC3E}">
        <p14:creationId xmlns:p14="http://schemas.microsoft.com/office/powerpoint/2010/main" val="7351879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18"/>
          <p:cNvSpPr txBox="1">
            <a:spLocks noGrp="1"/>
          </p:cNvSpPr>
          <p:nvPr>
            <p:ph type="title"/>
          </p:nvPr>
        </p:nvSpPr>
        <p:spPr>
          <a:xfrm>
            <a:off x="2714954" y="578467"/>
            <a:ext cx="96904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Constraints</a:t>
            </a:r>
            <a:endParaRPr sz="4000">
              <a:solidFill>
                <a:schemeClr val="dk1"/>
              </a:solidFill>
            </a:endParaRPr>
          </a:p>
        </p:txBody>
      </p:sp>
      <p:sp>
        <p:nvSpPr>
          <p:cNvPr id="809" name="Google Shape;809;p118"/>
          <p:cNvSpPr txBox="1"/>
          <p:nvPr/>
        </p:nvSpPr>
        <p:spPr>
          <a:xfrm>
            <a:off x="897100" y="1440067"/>
            <a:ext cx="6798800" cy="615513"/>
          </a:xfrm>
          <a:prstGeom prst="rect">
            <a:avLst/>
          </a:prstGeom>
          <a:noFill/>
          <a:ln>
            <a:noFill/>
          </a:ln>
        </p:spPr>
        <p:txBody>
          <a:bodyPr spcFirstLastPara="1" wrap="square" lIns="121900" tIns="121900" rIns="121900" bIns="121900" anchor="t" anchorCtr="0">
            <a:spAutoFit/>
          </a:bodyPr>
          <a:lstStyle/>
          <a:p>
            <a:endParaRPr sz="2400">
              <a:latin typeface="Old Standard TT"/>
              <a:ea typeface="Old Standard TT"/>
              <a:cs typeface="Old Standard TT"/>
              <a:sym typeface="Old Standard TT"/>
            </a:endParaRPr>
          </a:p>
        </p:txBody>
      </p:sp>
      <p:sp>
        <p:nvSpPr>
          <p:cNvPr id="810" name="Google Shape;810;p118"/>
          <p:cNvSpPr txBox="1"/>
          <p:nvPr/>
        </p:nvSpPr>
        <p:spPr>
          <a:xfrm>
            <a:off x="448533" y="1322034"/>
            <a:ext cx="11060000" cy="5703059"/>
          </a:xfrm>
          <a:prstGeom prst="rect">
            <a:avLst/>
          </a:prstGeom>
          <a:noFill/>
          <a:ln>
            <a:noFill/>
          </a:ln>
        </p:spPr>
        <p:txBody>
          <a:bodyPr spcFirstLastPara="1" wrap="square" lIns="121900" tIns="121900" rIns="121900" bIns="121900" anchor="t" anchorCtr="0">
            <a:spAutoFit/>
          </a:bodyPr>
          <a:lstStyle/>
          <a:p>
            <a:pPr marL="609585" indent="-440256" algn="just">
              <a:lnSpc>
                <a:spcPct val="200000"/>
              </a:lnSpc>
              <a:spcBef>
                <a:spcPts val="1600"/>
              </a:spcBef>
              <a:buClr>
                <a:schemeClr val="dk1"/>
              </a:buClr>
              <a:buSzPts val="1600"/>
              <a:buFont typeface="Old Standard TT"/>
              <a:buChar char="❏"/>
            </a:pPr>
            <a:r>
              <a:rPr lang="en" sz="2133">
                <a:solidFill>
                  <a:schemeClr val="dk1"/>
                </a:solidFill>
                <a:highlight>
                  <a:schemeClr val="lt1"/>
                </a:highlight>
                <a:latin typeface="Old Standard TT"/>
                <a:ea typeface="Old Standard TT"/>
                <a:cs typeface="Old Standard TT"/>
                <a:sym typeface="Old Standard TT"/>
              </a:rPr>
              <a:t>PRIMARY KEY</a:t>
            </a:r>
            <a:r>
              <a:rPr lang="en" sz="2133">
                <a:solidFill>
                  <a:schemeClr val="dk1"/>
                </a:solidFill>
                <a:latin typeface="Old Standard TT"/>
                <a:ea typeface="Old Standard TT"/>
                <a:cs typeface="Old Standard TT"/>
                <a:sym typeface="Old Standard TT"/>
              </a:rPr>
              <a:t> – show you how to define a primary key for a table.</a:t>
            </a:r>
            <a:endParaRPr sz="2133">
              <a:solidFill>
                <a:schemeClr val="dk1"/>
              </a:solidFill>
              <a:latin typeface="Old Standard TT"/>
              <a:ea typeface="Old Standard TT"/>
              <a:cs typeface="Old Standard TT"/>
              <a:sym typeface="Old Standard TT"/>
            </a:endParaRPr>
          </a:p>
          <a:p>
            <a:pPr marL="609585" indent="-440256" algn="just">
              <a:lnSpc>
                <a:spcPct val="200000"/>
              </a:lnSpc>
              <a:buClr>
                <a:schemeClr val="dk1"/>
              </a:buClr>
              <a:buSzPts val="1600"/>
              <a:buFont typeface="Old Standard TT"/>
              <a:buChar char="❏"/>
            </a:pPr>
            <a:r>
              <a:rPr lang="en" sz="2133">
                <a:solidFill>
                  <a:schemeClr val="dk1"/>
                </a:solidFill>
                <a:highlight>
                  <a:schemeClr val="lt1"/>
                </a:highlight>
                <a:latin typeface="Old Standard TT"/>
                <a:ea typeface="Old Standard TT"/>
                <a:cs typeface="Old Standard TT"/>
                <a:sym typeface="Old Standard TT"/>
              </a:rPr>
              <a:t>FOREIGN KEY</a:t>
            </a:r>
            <a:r>
              <a:rPr lang="en" sz="2133">
                <a:solidFill>
                  <a:schemeClr val="dk1"/>
                </a:solidFill>
                <a:latin typeface="Old Standard TT"/>
                <a:ea typeface="Old Standard TT"/>
                <a:cs typeface="Old Standard TT"/>
                <a:sym typeface="Old Standard TT"/>
              </a:rPr>
              <a:t> – walk you through the steps of enforcing the relationship between data in two tables using the foreign key constraint.</a:t>
            </a:r>
            <a:endParaRPr sz="2133">
              <a:solidFill>
                <a:schemeClr val="dk1"/>
              </a:solidFill>
              <a:latin typeface="Old Standard TT"/>
              <a:ea typeface="Old Standard TT"/>
              <a:cs typeface="Old Standard TT"/>
              <a:sym typeface="Old Standard TT"/>
            </a:endParaRPr>
          </a:p>
          <a:p>
            <a:pPr marL="609585" indent="-440256" algn="just">
              <a:lnSpc>
                <a:spcPct val="200000"/>
              </a:lnSpc>
              <a:buClr>
                <a:schemeClr val="dk1"/>
              </a:buClr>
              <a:buSzPts val="1600"/>
              <a:buFont typeface="Old Standard TT"/>
              <a:buChar char="❏"/>
            </a:pPr>
            <a:r>
              <a:rPr lang="en" sz="2133">
                <a:solidFill>
                  <a:schemeClr val="dk1"/>
                </a:solidFill>
                <a:highlight>
                  <a:schemeClr val="lt1"/>
                </a:highlight>
                <a:latin typeface="Old Standard TT"/>
                <a:ea typeface="Old Standard TT"/>
                <a:cs typeface="Old Standard TT"/>
                <a:sym typeface="Old Standard TT"/>
              </a:rPr>
              <a:t>UNIQUE</a:t>
            </a:r>
            <a:r>
              <a:rPr lang="en" sz="2133">
                <a:solidFill>
                  <a:schemeClr val="dk1"/>
                </a:solidFill>
                <a:latin typeface="Old Standard TT"/>
                <a:ea typeface="Old Standard TT"/>
                <a:cs typeface="Old Standard TT"/>
                <a:sym typeface="Old Standard TT"/>
              </a:rPr>
              <a:t> – ensure the uniqueness of values in a column or a set of columns.</a:t>
            </a:r>
            <a:endParaRPr sz="2133">
              <a:solidFill>
                <a:schemeClr val="dk1"/>
              </a:solidFill>
              <a:latin typeface="Old Standard TT"/>
              <a:ea typeface="Old Standard TT"/>
              <a:cs typeface="Old Standard TT"/>
              <a:sym typeface="Old Standard TT"/>
            </a:endParaRPr>
          </a:p>
          <a:p>
            <a:pPr marL="609585" indent="-440256" algn="just">
              <a:lnSpc>
                <a:spcPct val="200000"/>
              </a:lnSpc>
              <a:buClr>
                <a:schemeClr val="dk1"/>
              </a:buClr>
              <a:buSzPts val="1600"/>
              <a:buFont typeface="Old Standard TT"/>
              <a:buChar char="❏"/>
            </a:pPr>
            <a:r>
              <a:rPr lang="en" sz="2133">
                <a:solidFill>
                  <a:schemeClr val="dk1"/>
                </a:solidFill>
                <a:highlight>
                  <a:schemeClr val="lt1"/>
                </a:highlight>
                <a:latin typeface="Old Standard TT"/>
                <a:ea typeface="Old Standard TT"/>
                <a:cs typeface="Old Standard TT"/>
                <a:sym typeface="Old Standard TT"/>
              </a:rPr>
              <a:t>NOT NULL</a:t>
            </a:r>
            <a:r>
              <a:rPr lang="en" sz="2133">
                <a:solidFill>
                  <a:schemeClr val="dk1"/>
                </a:solidFill>
                <a:latin typeface="Old Standard TT"/>
                <a:ea typeface="Old Standard TT"/>
                <a:cs typeface="Old Standard TT"/>
                <a:sym typeface="Old Standard TT"/>
              </a:rPr>
              <a:t>  – ensure that the values inserted into or updated to a column are not NULL.</a:t>
            </a:r>
            <a:endParaRPr sz="2133">
              <a:solidFill>
                <a:schemeClr val="dk1"/>
              </a:solidFill>
              <a:latin typeface="Old Standard TT"/>
              <a:ea typeface="Old Standard TT"/>
              <a:cs typeface="Old Standard TT"/>
              <a:sym typeface="Old Standard TT"/>
            </a:endParaRPr>
          </a:p>
          <a:p>
            <a:pPr marL="609585" indent="-440256" algn="just">
              <a:lnSpc>
                <a:spcPct val="200000"/>
              </a:lnSpc>
              <a:buClr>
                <a:schemeClr val="dk1"/>
              </a:buClr>
              <a:buSzPts val="1600"/>
              <a:buFont typeface="Old Standard TT"/>
              <a:buChar char="❏"/>
            </a:pPr>
            <a:r>
              <a:rPr lang="en" sz="2133">
                <a:solidFill>
                  <a:schemeClr val="dk1"/>
                </a:solidFill>
                <a:highlight>
                  <a:schemeClr val="lt1"/>
                </a:highlight>
                <a:latin typeface="Old Standard TT"/>
                <a:ea typeface="Old Standard TT"/>
                <a:cs typeface="Old Standard TT"/>
                <a:sym typeface="Old Standard TT"/>
              </a:rPr>
              <a:t>CHECK</a:t>
            </a:r>
            <a:r>
              <a:rPr lang="en" sz="2133">
                <a:solidFill>
                  <a:schemeClr val="dk1"/>
                </a:solidFill>
                <a:latin typeface="Old Standard TT"/>
                <a:ea typeface="Old Standard TT"/>
                <a:cs typeface="Old Standard TT"/>
                <a:sym typeface="Old Standard TT"/>
              </a:rPr>
              <a:t> – validate data before it is stored in one or more columns based on a Boolean expression.</a:t>
            </a:r>
            <a:endParaRPr sz="2533">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79366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434634" y="2218700"/>
            <a:ext cx="3769733" cy="3769733"/>
          </a:xfrm>
          <a:prstGeom prst="rect">
            <a:avLst/>
          </a:prstGeom>
          <a:noFill/>
          <a:ln>
            <a:noFill/>
          </a:ln>
        </p:spPr>
      </p:pic>
      <p:pic>
        <p:nvPicPr>
          <p:cNvPr id="137" name="Google Shape;137;p20"/>
          <p:cNvPicPr preferRelativeResize="0"/>
          <p:nvPr/>
        </p:nvPicPr>
        <p:blipFill>
          <a:blip r:embed="rId4">
            <a:alphaModFix/>
          </a:blip>
          <a:stretch>
            <a:fillRect/>
          </a:stretch>
        </p:blipFill>
        <p:spPr>
          <a:xfrm>
            <a:off x="4076618" y="1383567"/>
            <a:ext cx="3769748" cy="3564733"/>
          </a:xfrm>
          <a:prstGeom prst="rect">
            <a:avLst/>
          </a:prstGeom>
          <a:noFill/>
          <a:ln>
            <a:noFill/>
          </a:ln>
        </p:spPr>
      </p:pic>
      <p:pic>
        <p:nvPicPr>
          <p:cNvPr id="138" name="Google Shape;138;p20"/>
          <p:cNvPicPr preferRelativeResize="0"/>
          <p:nvPr/>
        </p:nvPicPr>
        <p:blipFill>
          <a:blip r:embed="rId5">
            <a:alphaModFix/>
          </a:blip>
          <a:stretch>
            <a:fillRect/>
          </a:stretch>
        </p:blipFill>
        <p:spPr>
          <a:xfrm>
            <a:off x="7848467" y="1984267"/>
            <a:ext cx="3564732" cy="3564732"/>
          </a:xfrm>
          <a:prstGeom prst="rect">
            <a:avLst/>
          </a:prstGeom>
          <a:noFill/>
          <a:ln>
            <a:noFill/>
          </a:ln>
        </p:spPr>
      </p:pic>
    </p:spTree>
    <p:extLst>
      <p:ext uri="{BB962C8B-B14F-4D97-AF65-F5344CB8AC3E}">
        <p14:creationId xmlns:p14="http://schemas.microsoft.com/office/powerpoint/2010/main" val="2514306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19"/>
          <p:cNvSpPr txBox="1">
            <a:spLocks noGrp="1"/>
          </p:cNvSpPr>
          <p:nvPr>
            <p:ph type="title"/>
          </p:nvPr>
        </p:nvSpPr>
        <p:spPr>
          <a:xfrm>
            <a:off x="653667" y="701800"/>
            <a:ext cx="10772400" cy="5454400"/>
          </a:xfrm>
          <a:prstGeom prst="rect">
            <a:avLst/>
          </a:prstGeom>
        </p:spPr>
        <p:txBody>
          <a:bodyPr spcFirstLastPara="1" vert="horz" wrap="square" lIns="121900" tIns="121900" rIns="121900" bIns="121900" rtlCol="0" anchor="ctr" anchorCtr="0">
            <a:noAutofit/>
          </a:bodyPr>
          <a:lstStyle/>
          <a:p>
            <a:pPr algn="ctr"/>
            <a:r>
              <a:rPr lang="en">
                <a:solidFill>
                  <a:schemeClr val="dk1"/>
                </a:solidFill>
              </a:rPr>
              <a:t>LAB</a:t>
            </a:r>
            <a:endParaRPr>
              <a:solidFill>
                <a:schemeClr val="dk1"/>
              </a:solidFill>
            </a:endParaRPr>
          </a:p>
          <a:p>
            <a:pPr algn="ctr"/>
            <a:endParaRPr>
              <a:solidFill>
                <a:schemeClr val="dk1"/>
              </a:solidFill>
            </a:endParaRPr>
          </a:p>
          <a:p>
            <a:pPr algn="ctr"/>
            <a:r>
              <a:rPr lang="en" sz="3867">
                <a:solidFill>
                  <a:schemeClr val="dk1"/>
                </a:solidFill>
                <a:highlight>
                  <a:schemeClr val="lt1"/>
                </a:highlight>
              </a:rPr>
              <a:t>https://www.w3schools.com/sql/exercise.asp</a:t>
            </a:r>
            <a:endParaRPr sz="3867">
              <a:solidFill>
                <a:schemeClr val="dk1"/>
              </a:solidFill>
              <a:highlight>
                <a:schemeClr val="lt1"/>
              </a:highlight>
            </a:endParaRPr>
          </a:p>
        </p:txBody>
      </p:sp>
    </p:spTree>
    <p:extLst>
      <p:ext uri="{BB962C8B-B14F-4D97-AF65-F5344CB8AC3E}">
        <p14:creationId xmlns:p14="http://schemas.microsoft.com/office/powerpoint/2010/main" val="448244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20"/>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Git</a:t>
            </a:r>
            <a:endParaRPr>
              <a:solidFill>
                <a:schemeClr val="dk1"/>
              </a:solidFill>
            </a:endParaRPr>
          </a:p>
        </p:txBody>
      </p:sp>
      <p:pic>
        <p:nvPicPr>
          <p:cNvPr id="821" name="Google Shape;821;p120"/>
          <p:cNvPicPr preferRelativeResize="0"/>
          <p:nvPr/>
        </p:nvPicPr>
        <p:blipFill>
          <a:blip r:embed="rId3">
            <a:alphaModFix/>
          </a:blip>
          <a:stretch>
            <a:fillRect/>
          </a:stretch>
        </p:blipFill>
        <p:spPr>
          <a:xfrm>
            <a:off x="4699000" y="3192900"/>
            <a:ext cx="2794000" cy="1168400"/>
          </a:xfrm>
          <a:prstGeom prst="rect">
            <a:avLst/>
          </a:prstGeom>
          <a:noFill/>
          <a:ln>
            <a:noFill/>
          </a:ln>
        </p:spPr>
      </p:pic>
    </p:spTree>
    <p:extLst>
      <p:ext uri="{BB962C8B-B14F-4D97-AF65-F5344CB8AC3E}">
        <p14:creationId xmlns:p14="http://schemas.microsoft.com/office/powerpoint/2010/main" val="1035427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21"/>
          <p:cNvSpPr txBox="1">
            <a:spLocks noGrp="1"/>
          </p:cNvSpPr>
          <p:nvPr>
            <p:ph type="title"/>
          </p:nvPr>
        </p:nvSpPr>
        <p:spPr>
          <a:xfrm>
            <a:off x="2651396" y="520289"/>
            <a:ext cx="9702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a:t>
            </a:r>
            <a:endParaRPr sz="4000" dirty="0">
              <a:solidFill>
                <a:schemeClr val="dk1"/>
              </a:solidFill>
            </a:endParaRPr>
          </a:p>
        </p:txBody>
      </p:sp>
      <p:sp>
        <p:nvSpPr>
          <p:cNvPr id="827" name="Google Shape;827;p121"/>
          <p:cNvSpPr txBox="1"/>
          <p:nvPr/>
        </p:nvSpPr>
        <p:spPr>
          <a:xfrm>
            <a:off x="897100" y="1440067"/>
            <a:ext cx="6798800" cy="615513"/>
          </a:xfrm>
          <a:prstGeom prst="rect">
            <a:avLst/>
          </a:prstGeom>
          <a:noFill/>
          <a:ln>
            <a:noFill/>
          </a:ln>
        </p:spPr>
        <p:txBody>
          <a:bodyPr spcFirstLastPara="1" wrap="square" lIns="121900" tIns="121900" rIns="121900" bIns="121900" anchor="t" anchorCtr="0">
            <a:spAutoFit/>
          </a:bodyPr>
          <a:lstStyle/>
          <a:p>
            <a:endParaRPr sz="2400">
              <a:latin typeface="Old Standard TT"/>
              <a:ea typeface="Old Standard TT"/>
              <a:cs typeface="Old Standard TT"/>
              <a:sym typeface="Old Standard TT"/>
            </a:endParaRPr>
          </a:p>
        </p:txBody>
      </p:sp>
      <p:pic>
        <p:nvPicPr>
          <p:cNvPr id="828" name="Google Shape;828;p121"/>
          <p:cNvPicPr preferRelativeResize="0"/>
          <p:nvPr/>
        </p:nvPicPr>
        <p:blipFill>
          <a:blip r:embed="rId3">
            <a:alphaModFix/>
          </a:blip>
          <a:stretch>
            <a:fillRect/>
          </a:stretch>
        </p:blipFill>
        <p:spPr>
          <a:xfrm>
            <a:off x="7056516" y="2260913"/>
            <a:ext cx="5585900" cy="3604233"/>
          </a:xfrm>
          <a:prstGeom prst="rect">
            <a:avLst/>
          </a:prstGeom>
          <a:noFill/>
          <a:ln>
            <a:noFill/>
          </a:ln>
        </p:spPr>
      </p:pic>
      <p:sp>
        <p:nvSpPr>
          <p:cNvPr id="829" name="Google Shape;829;p121"/>
          <p:cNvSpPr txBox="1"/>
          <p:nvPr/>
        </p:nvSpPr>
        <p:spPr>
          <a:xfrm>
            <a:off x="401300" y="1454397"/>
            <a:ext cx="6448074" cy="5480114"/>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sz="2267" dirty="0">
                <a:solidFill>
                  <a:schemeClr val="dk1"/>
                </a:solidFill>
                <a:latin typeface="Old Standard TT"/>
                <a:ea typeface="Old Standard TT"/>
                <a:cs typeface="Old Standard TT"/>
                <a:sym typeface="Old Standard TT"/>
              </a:rPr>
              <a:t>Git is a</a:t>
            </a:r>
            <a:r>
              <a:rPr lang="en" sz="2267" dirty="0">
                <a:solidFill>
                  <a:schemeClr val="dk1"/>
                </a:solidFill>
                <a:uFill>
                  <a:noFill/>
                </a:uFill>
                <a:latin typeface="Old Standard TT"/>
                <a:ea typeface="Old Standard TT"/>
                <a:cs typeface="Old Standard TT"/>
                <a:sym typeface="Old Standard T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267" u="sng" dirty="0">
                <a:solidFill>
                  <a:schemeClr val="dk1"/>
                </a:solidFill>
                <a:latin typeface="Old Standard TT"/>
                <a:ea typeface="Old Standard TT"/>
                <a:cs typeface="Old Standard TT"/>
                <a:sym typeface="Old Standard T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 and open source</a:t>
            </a:r>
            <a:r>
              <a:rPr lang="en" sz="2267" dirty="0">
                <a:solidFill>
                  <a:schemeClr val="dk1"/>
                </a:solidFill>
                <a:latin typeface="Old Standard TT"/>
                <a:ea typeface="Old Standard TT"/>
                <a:cs typeface="Old Standard TT"/>
                <a:sym typeface="Old Standard TT"/>
              </a:rPr>
              <a:t> distributed version control system designed to handle everything from small to very large projects with speed and efficiency.</a:t>
            </a:r>
            <a:endParaRPr sz="2267" dirty="0">
              <a:solidFill>
                <a:schemeClr val="dk1"/>
              </a:solidFill>
              <a:latin typeface="Old Standard TT"/>
              <a:ea typeface="Old Standard TT"/>
              <a:cs typeface="Old Standard TT"/>
              <a:sym typeface="Old Standard TT"/>
            </a:endParaRPr>
          </a:p>
          <a:p>
            <a:pPr algn="just">
              <a:lnSpc>
                <a:spcPct val="115000"/>
              </a:lnSpc>
              <a:spcBef>
                <a:spcPts val="1600"/>
              </a:spcBef>
              <a:buClr>
                <a:schemeClr val="dk1"/>
              </a:buClr>
              <a:buSzPts val="1100"/>
            </a:pPr>
            <a:endParaRPr sz="2267" dirty="0">
              <a:solidFill>
                <a:schemeClr val="dk1"/>
              </a:solidFill>
              <a:latin typeface="Old Standard TT"/>
              <a:ea typeface="Old Standard TT"/>
              <a:cs typeface="Old Standard TT"/>
              <a:sym typeface="Old Standard TT"/>
            </a:endParaRPr>
          </a:p>
          <a:p>
            <a:pPr algn="just">
              <a:lnSpc>
                <a:spcPct val="115000"/>
              </a:lnSpc>
              <a:spcBef>
                <a:spcPts val="1600"/>
              </a:spcBef>
              <a:spcAft>
                <a:spcPts val="1600"/>
              </a:spcAft>
            </a:pPr>
            <a:r>
              <a:rPr lang="en" sz="2267" dirty="0">
                <a:solidFill>
                  <a:schemeClr val="dk1"/>
                </a:solidFill>
                <a:latin typeface="Old Standard TT"/>
                <a:ea typeface="Old Standard TT"/>
                <a:cs typeface="Old Standard TT"/>
                <a:sym typeface="Old Standard TT"/>
              </a:rPr>
              <a:t>Git is</a:t>
            </a:r>
            <a:r>
              <a:rPr lang="en" sz="2267" dirty="0">
                <a:solidFill>
                  <a:schemeClr val="dk1"/>
                </a:solidFill>
                <a:uFill>
                  <a:noFill/>
                </a:uFill>
                <a:latin typeface="Old Standard TT"/>
                <a:ea typeface="Old Standard TT"/>
                <a:cs typeface="Old Standard TT"/>
                <a:sym typeface="Old Standard T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267" u="sng" dirty="0">
                <a:solidFill>
                  <a:schemeClr val="dk1"/>
                </a:solidFill>
                <a:latin typeface="Old Standard TT"/>
                <a:ea typeface="Old Standard TT"/>
                <a:cs typeface="Old Standard TT"/>
                <a:sym typeface="Old Standard T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easy to learn</a:t>
            </a:r>
            <a:r>
              <a:rPr lang="en" sz="2267" dirty="0">
                <a:solidFill>
                  <a:schemeClr val="dk1"/>
                </a:solidFill>
                <a:latin typeface="Old Standard TT"/>
                <a:ea typeface="Old Standard TT"/>
                <a:cs typeface="Old Standard TT"/>
                <a:sym typeface="Old Standard TT"/>
              </a:rPr>
              <a:t> and has a</a:t>
            </a:r>
            <a:r>
              <a:rPr lang="en" sz="2267" dirty="0">
                <a:solidFill>
                  <a:schemeClr val="dk1"/>
                </a:solidFill>
                <a:uFill>
                  <a:noFill/>
                </a:uFill>
                <a:latin typeface="Old Standard TT"/>
                <a:ea typeface="Old Standard TT"/>
                <a:cs typeface="Old Standard TT"/>
                <a:sym typeface="Old Standard T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267" u="sng" dirty="0">
                <a:solidFill>
                  <a:schemeClr val="dk1"/>
                </a:solidFill>
                <a:latin typeface="Old Standard TT"/>
                <a:ea typeface="Old Standard TT"/>
                <a:cs typeface="Old Standard TT"/>
                <a:sym typeface="Old Standard T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tiny footprint with lightning fast performance</a:t>
            </a:r>
            <a:r>
              <a:rPr lang="en" sz="2267" dirty="0">
                <a:solidFill>
                  <a:schemeClr val="dk1"/>
                </a:solidFill>
                <a:latin typeface="Old Standard TT"/>
                <a:ea typeface="Old Standard TT"/>
                <a:cs typeface="Old Standard TT"/>
                <a:sym typeface="Old Standard TT"/>
              </a:rPr>
              <a:t>. It outclasses SCM tools like Subversion, CVS, Perforce, and ClearCase with features like</a:t>
            </a:r>
            <a:r>
              <a:rPr lang="en" sz="2267" dirty="0">
                <a:solidFill>
                  <a:schemeClr val="dk1"/>
                </a:solidFill>
                <a:uFill>
                  <a:noFill/>
                </a:uFill>
                <a:latin typeface="Old Standard TT"/>
                <a:ea typeface="Old Standard TT"/>
                <a:cs typeface="Old Standard TT"/>
                <a:sym typeface="Old Standard T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267" u="sng" dirty="0">
                <a:solidFill>
                  <a:schemeClr val="dk1"/>
                </a:solidFill>
                <a:latin typeface="Old Standard TT"/>
                <a:ea typeface="Old Standard TT"/>
                <a:cs typeface="Old Standard TT"/>
                <a:sym typeface="Old Standard T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cheap local branching</a:t>
            </a:r>
            <a:r>
              <a:rPr lang="en" sz="2267" dirty="0">
                <a:solidFill>
                  <a:schemeClr val="dk1"/>
                </a:solidFill>
                <a:latin typeface="Old Standard TT"/>
                <a:ea typeface="Old Standard TT"/>
                <a:cs typeface="Old Standard TT"/>
                <a:sym typeface="Old Standard TT"/>
              </a:rPr>
              <a:t>, convenient</a:t>
            </a:r>
            <a:r>
              <a:rPr lang="en" sz="2267" dirty="0">
                <a:solidFill>
                  <a:schemeClr val="dk1"/>
                </a:solidFill>
                <a:uFill>
                  <a:noFill/>
                </a:uFill>
                <a:latin typeface="Old Standard TT"/>
                <a:ea typeface="Old Standard TT"/>
                <a:cs typeface="Old Standard TT"/>
                <a:sym typeface="Old Standard TT"/>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267" u="sng" dirty="0">
                <a:solidFill>
                  <a:schemeClr val="dk1"/>
                </a:solidFill>
                <a:latin typeface="Old Standard TT"/>
                <a:ea typeface="Old Standard TT"/>
                <a:cs typeface="Old Standard TT"/>
                <a:sym typeface="Old Standard TT"/>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staging areas</a:t>
            </a:r>
            <a:r>
              <a:rPr lang="en" sz="2267" dirty="0">
                <a:solidFill>
                  <a:schemeClr val="dk1"/>
                </a:solidFill>
                <a:latin typeface="Old Standard TT"/>
                <a:ea typeface="Old Standard TT"/>
                <a:cs typeface="Old Standard TT"/>
                <a:sym typeface="Old Standard TT"/>
              </a:rPr>
              <a:t>, and</a:t>
            </a:r>
            <a:r>
              <a:rPr lang="en" sz="2267" dirty="0">
                <a:solidFill>
                  <a:schemeClr val="dk1"/>
                </a:solidFill>
                <a:uFill>
                  <a:noFill/>
                </a:uFill>
                <a:latin typeface="Old Standard TT"/>
                <a:ea typeface="Old Standard TT"/>
                <a:cs typeface="Old Standard TT"/>
                <a:sym typeface="Old Standard TT"/>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267" u="sng" dirty="0">
                <a:solidFill>
                  <a:schemeClr val="dk1"/>
                </a:solidFill>
                <a:latin typeface="Old Standard TT"/>
                <a:ea typeface="Old Standard TT"/>
                <a:cs typeface="Old Standard TT"/>
                <a:sym typeface="Old Standard TT"/>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multiple workflows</a:t>
            </a:r>
            <a:r>
              <a:rPr lang="en" sz="2267" dirty="0">
                <a:solidFill>
                  <a:schemeClr val="dk1"/>
                </a:solidFill>
                <a:latin typeface="Old Standard TT"/>
                <a:ea typeface="Old Standard TT"/>
                <a:cs typeface="Old Standard TT"/>
                <a:sym typeface="Old Standard TT"/>
              </a:rPr>
              <a:t>.</a:t>
            </a:r>
            <a:endParaRPr sz="2667"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3030037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22"/>
          <p:cNvSpPr txBox="1">
            <a:spLocks noGrp="1"/>
          </p:cNvSpPr>
          <p:nvPr>
            <p:ph type="title"/>
          </p:nvPr>
        </p:nvSpPr>
        <p:spPr>
          <a:xfrm>
            <a:off x="2850700" y="548722"/>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a:t>
            </a:r>
            <a:r>
              <a:rPr lang="en" sz="2267" dirty="0">
                <a:solidFill>
                  <a:schemeClr val="dk1"/>
                </a:solidFill>
              </a:rPr>
              <a:t>Version control</a:t>
            </a:r>
            <a:endParaRPr sz="4000" dirty="0">
              <a:solidFill>
                <a:schemeClr val="dk1"/>
              </a:solidFill>
            </a:endParaRPr>
          </a:p>
        </p:txBody>
      </p:sp>
      <p:sp>
        <p:nvSpPr>
          <p:cNvPr id="835" name="Google Shape;835;p122"/>
          <p:cNvSpPr txBox="1"/>
          <p:nvPr/>
        </p:nvSpPr>
        <p:spPr>
          <a:xfrm>
            <a:off x="897100" y="1440067"/>
            <a:ext cx="6798800" cy="615513"/>
          </a:xfrm>
          <a:prstGeom prst="rect">
            <a:avLst/>
          </a:prstGeom>
          <a:noFill/>
          <a:ln>
            <a:noFill/>
          </a:ln>
        </p:spPr>
        <p:txBody>
          <a:bodyPr spcFirstLastPara="1" wrap="square" lIns="121900" tIns="121900" rIns="121900" bIns="121900" anchor="t" anchorCtr="0">
            <a:spAutoFit/>
          </a:bodyPr>
          <a:lstStyle/>
          <a:p>
            <a:endParaRPr sz="2400">
              <a:latin typeface="Old Standard TT"/>
              <a:ea typeface="Old Standard TT"/>
              <a:cs typeface="Old Standard TT"/>
              <a:sym typeface="Old Standard TT"/>
            </a:endParaRPr>
          </a:p>
        </p:txBody>
      </p:sp>
      <p:sp>
        <p:nvSpPr>
          <p:cNvPr id="836" name="Google Shape;836;p122"/>
          <p:cNvSpPr txBox="1"/>
          <p:nvPr/>
        </p:nvSpPr>
        <p:spPr>
          <a:xfrm>
            <a:off x="448533" y="1468500"/>
            <a:ext cx="4870000" cy="5069745"/>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spcAft>
                <a:spcPts val="1600"/>
              </a:spcAft>
            </a:pPr>
            <a:r>
              <a:rPr lang="en" sz="2267" b="1">
                <a:solidFill>
                  <a:schemeClr val="dk1"/>
                </a:solidFill>
                <a:highlight>
                  <a:schemeClr val="lt1"/>
                </a:highlight>
                <a:latin typeface="Old Standard TT"/>
                <a:ea typeface="Old Standard TT"/>
                <a:cs typeface="Old Standard TT"/>
                <a:sym typeface="Old Standard TT"/>
              </a:rPr>
              <a:t>Version control,</a:t>
            </a:r>
            <a:r>
              <a:rPr lang="en" sz="2267">
                <a:solidFill>
                  <a:schemeClr val="dk1"/>
                </a:solidFill>
                <a:latin typeface="Old Standard TT"/>
                <a:ea typeface="Old Standard TT"/>
                <a:cs typeface="Old Standard TT"/>
                <a:sym typeface="Old Standard TT"/>
              </a:rPr>
              <a:t> also known as source control, is the practice of tracking and managing changes to software code. Version control systems are software tools that help software teams manage changes to source code over time. As development environments have accelerated, version control systems help software teams work faster and smarter. </a:t>
            </a:r>
            <a:endParaRPr sz="2667">
              <a:solidFill>
                <a:schemeClr val="dk1"/>
              </a:solidFill>
              <a:latin typeface="Old Standard TT"/>
              <a:ea typeface="Old Standard TT"/>
              <a:cs typeface="Old Standard TT"/>
              <a:sym typeface="Old Standard TT"/>
            </a:endParaRPr>
          </a:p>
        </p:txBody>
      </p:sp>
      <p:pic>
        <p:nvPicPr>
          <p:cNvPr id="837" name="Google Shape;837;p122"/>
          <p:cNvPicPr preferRelativeResize="0"/>
          <p:nvPr/>
        </p:nvPicPr>
        <p:blipFill>
          <a:blip r:embed="rId3">
            <a:alphaModFix/>
          </a:blip>
          <a:stretch>
            <a:fillRect/>
          </a:stretch>
        </p:blipFill>
        <p:spPr>
          <a:xfrm>
            <a:off x="6096001" y="1704734"/>
            <a:ext cx="5553100" cy="3911017"/>
          </a:xfrm>
          <a:prstGeom prst="rect">
            <a:avLst/>
          </a:prstGeom>
          <a:noFill/>
          <a:ln>
            <a:noFill/>
          </a:ln>
        </p:spPr>
      </p:pic>
    </p:spTree>
    <p:extLst>
      <p:ext uri="{BB962C8B-B14F-4D97-AF65-F5344CB8AC3E}">
        <p14:creationId xmlns:p14="http://schemas.microsoft.com/office/powerpoint/2010/main" val="25156572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23"/>
          <p:cNvSpPr txBox="1">
            <a:spLocks noGrp="1"/>
          </p:cNvSpPr>
          <p:nvPr>
            <p:ph type="title"/>
          </p:nvPr>
        </p:nvSpPr>
        <p:spPr>
          <a:xfrm>
            <a:off x="2674995" y="675998"/>
            <a:ext cx="96788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Git - </a:t>
            </a:r>
            <a:r>
              <a:rPr lang="en" sz="2267">
                <a:solidFill>
                  <a:schemeClr val="dk1"/>
                </a:solidFill>
              </a:rPr>
              <a:t>Install Git and Create a GitHub Account / Gitlab</a:t>
            </a:r>
            <a:endParaRPr sz="2267">
              <a:solidFill>
                <a:schemeClr val="dk1"/>
              </a:solidFill>
            </a:endParaRPr>
          </a:p>
        </p:txBody>
      </p:sp>
      <p:pic>
        <p:nvPicPr>
          <p:cNvPr id="843" name="Google Shape;843;p123"/>
          <p:cNvPicPr preferRelativeResize="0"/>
          <p:nvPr/>
        </p:nvPicPr>
        <p:blipFill>
          <a:blip r:embed="rId3">
            <a:alphaModFix/>
          </a:blip>
          <a:stretch>
            <a:fillRect/>
          </a:stretch>
        </p:blipFill>
        <p:spPr>
          <a:xfrm>
            <a:off x="448534" y="2120801"/>
            <a:ext cx="5647465" cy="2823732"/>
          </a:xfrm>
          <a:prstGeom prst="rect">
            <a:avLst/>
          </a:prstGeom>
          <a:noFill/>
          <a:ln>
            <a:noFill/>
          </a:ln>
        </p:spPr>
      </p:pic>
      <p:pic>
        <p:nvPicPr>
          <p:cNvPr id="844" name="Google Shape;844;p123"/>
          <p:cNvPicPr preferRelativeResize="0"/>
          <p:nvPr/>
        </p:nvPicPr>
        <p:blipFill>
          <a:blip r:embed="rId4">
            <a:alphaModFix/>
          </a:blip>
          <a:stretch>
            <a:fillRect/>
          </a:stretch>
        </p:blipFill>
        <p:spPr>
          <a:xfrm>
            <a:off x="6095999" y="2445164"/>
            <a:ext cx="5480132" cy="3082572"/>
          </a:xfrm>
          <a:prstGeom prst="rect">
            <a:avLst/>
          </a:prstGeom>
          <a:noFill/>
          <a:ln>
            <a:noFill/>
          </a:ln>
        </p:spPr>
      </p:pic>
    </p:spTree>
    <p:extLst>
      <p:ext uri="{BB962C8B-B14F-4D97-AF65-F5344CB8AC3E}">
        <p14:creationId xmlns:p14="http://schemas.microsoft.com/office/powerpoint/2010/main" val="35457342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24"/>
          <p:cNvSpPr txBox="1">
            <a:spLocks noGrp="1"/>
          </p:cNvSpPr>
          <p:nvPr>
            <p:ph type="title"/>
          </p:nvPr>
        </p:nvSpPr>
        <p:spPr>
          <a:xfrm>
            <a:off x="2635785" y="632734"/>
            <a:ext cx="96196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a:t>
            </a:r>
            <a:r>
              <a:rPr lang="en" sz="2267" dirty="0">
                <a:solidFill>
                  <a:schemeClr val="dk1"/>
                </a:solidFill>
              </a:rPr>
              <a:t>Create a Local Git Repository</a:t>
            </a:r>
            <a:endParaRPr sz="2267" dirty="0">
              <a:solidFill>
                <a:schemeClr val="dk1"/>
              </a:solidFill>
            </a:endParaRPr>
          </a:p>
        </p:txBody>
      </p:sp>
      <p:pic>
        <p:nvPicPr>
          <p:cNvPr id="850" name="Google Shape;850;p124"/>
          <p:cNvPicPr preferRelativeResize="0"/>
          <p:nvPr/>
        </p:nvPicPr>
        <p:blipFill>
          <a:blip r:embed="rId3">
            <a:alphaModFix/>
          </a:blip>
          <a:stretch>
            <a:fillRect/>
          </a:stretch>
        </p:blipFill>
        <p:spPr>
          <a:xfrm>
            <a:off x="2881113" y="1865884"/>
            <a:ext cx="4388467" cy="743100"/>
          </a:xfrm>
          <a:prstGeom prst="rect">
            <a:avLst/>
          </a:prstGeom>
          <a:noFill/>
          <a:ln>
            <a:noFill/>
          </a:ln>
        </p:spPr>
      </p:pic>
      <p:pic>
        <p:nvPicPr>
          <p:cNvPr id="851" name="Google Shape;851;p124"/>
          <p:cNvPicPr preferRelativeResize="0"/>
          <p:nvPr/>
        </p:nvPicPr>
        <p:blipFill>
          <a:blip r:embed="rId4">
            <a:alphaModFix/>
          </a:blip>
          <a:stretch>
            <a:fillRect/>
          </a:stretch>
        </p:blipFill>
        <p:spPr>
          <a:xfrm>
            <a:off x="2881113" y="2850812"/>
            <a:ext cx="6921500" cy="3810000"/>
          </a:xfrm>
          <a:prstGeom prst="rect">
            <a:avLst/>
          </a:prstGeom>
          <a:noFill/>
          <a:ln>
            <a:noFill/>
          </a:ln>
        </p:spPr>
      </p:pic>
    </p:spTree>
    <p:extLst>
      <p:ext uri="{BB962C8B-B14F-4D97-AF65-F5344CB8AC3E}">
        <p14:creationId xmlns:p14="http://schemas.microsoft.com/office/powerpoint/2010/main" val="2261773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25"/>
          <p:cNvSpPr txBox="1">
            <a:spLocks noGrp="1"/>
          </p:cNvSpPr>
          <p:nvPr>
            <p:ph type="title"/>
          </p:nvPr>
        </p:nvSpPr>
        <p:spPr>
          <a:xfrm>
            <a:off x="2541399" y="538261"/>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a:t>
            </a:r>
            <a:r>
              <a:rPr lang="en" sz="2267" dirty="0">
                <a:solidFill>
                  <a:schemeClr val="dk1"/>
                </a:solidFill>
              </a:rPr>
              <a:t>Create a New Repository on Git</a:t>
            </a:r>
            <a:endParaRPr sz="2267" dirty="0">
              <a:solidFill>
                <a:schemeClr val="dk1"/>
              </a:solidFill>
            </a:endParaRPr>
          </a:p>
        </p:txBody>
      </p:sp>
      <p:pic>
        <p:nvPicPr>
          <p:cNvPr id="857" name="Google Shape;857;p125"/>
          <p:cNvPicPr preferRelativeResize="0"/>
          <p:nvPr/>
        </p:nvPicPr>
        <p:blipFill>
          <a:blip r:embed="rId3">
            <a:alphaModFix/>
          </a:blip>
          <a:stretch>
            <a:fillRect/>
          </a:stretch>
        </p:blipFill>
        <p:spPr>
          <a:xfrm>
            <a:off x="531134" y="1768591"/>
            <a:ext cx="6855465" cy="1290433"/>
          </a:xfrm>
          <a:prstGeom prst="rect">
            <a:avLst/>
          </a:prstGeom>
          <a:noFill/>
          <a:ln>
            <a:noFill/>
          </a:ln>
        </p:spPr>
      </p:pic>
      <p:pic>
        <p:nvPicPr>
          <p:cNvPr id="858" name="Google Shape;858;p125"/>
          <p:cNvPicPr preferRelativeResize="0"/>
          <p:nvPr/>
        </p:nvPicPr>
        <p:blipFill>
          <a:blip r:embed="rId4">
            <a:alphaModFix/>
          </a:blip>
          <a:stretch>
            <a:fillRect/>
          </a:stretch>
        </p:blipFill>
        <p:spPr>
          <a:xfrm>
            <a:off x="4002656" y="3059024"/>
            <a:ext cx="6377753" cy="3498262"/>
          </a:xfrm>
          <a:prstGeom prst="rect">
            <a:avLst/>
          </a:prstGeom>
          <a:noFill/>
          <a:ln>
            <a:noFill/>
          </a:ln>
        </p:spPr>
      </p:pic>
    </p:spTree>
    <p:extLst>
      <p:ext uri="{BB962C8B-B14F-4D97-AF65-F5344CB8AC3E}">
        <p14:creationId xmlns:p14="http://schemas.microsoft.com/office/powerpoint/2010/main" val="39009423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6"/>
          <p:cNvSpPr txBox="1">
            <a:spLocks noGrp="1"/>
          </p:cNvSpPr>
          <p:nvPr>
            <p:ph type="title"/>
          </p:nvPr>
        </p:nvSpPr>
        <p:spPr>
          <a:xfrm>
            <a:off x="2709501" y="687980"/>
            <a:ext cx="9678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a:t>
            </a:r>
            <a:r>
              <a:rPr lang="en" sz="2267" dirty="0">
                <a:solidFill>
                  <a:schemeClr val="dk1"/>
                </a:solidFill>
              </a:rPr>
              <a:t>Add a File to the Repository</a:t>
            </a:r>
            <a:endParaRPr sz="2267" dirty="0">
              <a:solidFill>
                <a:schemeClr val="dk1"/>
              </a:solidFill>
            </a:endParaRPr>
          </a:p>
        </p:txBody>
      </p:sp>
      <p:pic>
        <p:nvPicPr>
          <p:cNvPr id="864" name="Google Shape;864;p126"/>
          <p:cNvPicPr preferRelativeResize="0"/>
          <p:nvPr/>
        </p:nvPicPr>
        <p:blipFill>
          <a:blip r:embed="rId3">
            <a:alphaModFix/>
          </a:blip>
          <a:stretch>
            <a:fillRect/>
          </a:stretch>
        </p:blipFill>
        <p:spPr>
          <a:xfrm>
            <a:off x="504700" y="1849298"/>
            <a:ext cx="11074101" cy="4509035"/>
          </a:xfrm>
          <a:prstGeom prst="rect">
            <a:avLst/>
          </a:prstGeom>
          <a:noFill/>
          <a:ln>
            <a:noFill/>
          </a:ln>
        </p:spPr>
      </p:pic>
    </p:spTree>
    <p:extLst>
      <p:ext uri="{BB962C8B-B14F-4D97-AF65-F5344CB8AC3E}">
        <p14:creationId xmlns:p14="http://schemas.microsoft.com/office/powerpoint/2010/main" val="1747473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27"/>
          <p:cNvSpPr txBox="1">
            <a:spLocks noGrp="1"/>
          </p:cNvSpPr>
          <p:nvPr>
            <p:ph type="title"/>
          </p:nvPr>
        </p:nvSpPr>
        <p:spPr>
          <a:xfrm>
            <a:off x="2692248" y="615724"/>
            <a:ext cx="9678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a:t>
            </a:r>
            <a:r>
              <a:rPr lang="en" sz="2267" dirty="0">
                <a:solidFill>
                  <a:schemeClr val="dk1"/>
                </a:solidFill>
              </a:rPr>
              <a:t>Unstage Files on Git</a:t>
            </a:r>
            <a:endParaRPr sz="2267" dirty="0">
              <a:solidFill>
                <a:schemeClr val="dk1"/>
              </a:solidFill>
            </a:endParaRPr>
          </a:p>
        </p:txBody>
      </p:sp>
      <p:pic>
        <p:nvPicPr>
          <p:cNvPr id="870" name="Google Shape;870;p127"/>
          <p:cNvPicPr preferRelativeResize="0"/>
          <p:nvPr/>
        </p:nvPicPr>
        <p:blipFill>
          <a:blip r:embed="rId3">
            <a:alphaModFix/>
          </a:blip>
          <a:stretch>
            <a:fillRect/>
          </a:stretch>
        </p:blipFill>
        <p:spPr>
          <a:xfrm>
            <a:off x="203201" y="2023401"/>
            <a:ext cx="11785601" cy="3130785"/>
          </a:xfrm>
          <a:prstGeom prst="rect">
            <a:avLst/>
          </a:prstGeom>
          <a:noFill/>
          <a:ln>
            <a:noFill/>
          </a:ln>
        </p:spPr>
      </p:pic>
    </p:spTree>
    <p:extLst>
      <p:ext uri="{BB962C8B-B14F-4D97-AF65-F5344CB8AC3E}">
        <p14:creationId xmlns:p14="http://schemas.microsoft.com/office/powerpoint/2010/main" val="35575466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28"/>
          <p:cNvSpPr txBox="1">
            <a:spLocks noGrp="1"/>
          </p:cNvSpPr>
          <p:nvPr>
            <p:ph type="title"/>
          </p:nvPr>
        </p:nvSpPr>
        <p:spPr>
          <a:xfrm>
            <a:off x="2754912" y="494433"/>
            <a:ext cx="9702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a:t>
            </a:r>
            <a:r>
              <a:rPr lang="en" sz="2267" dirty="0">
                <a:solidFill>
                  <a:schemeClr val="dk1"/>
                </a:solidFill>
              </a:rPr>
              <a:t>Create a Commit</a:t>
            </a:r>
            <a:endParaRPr sz="2267" dirty="0">
              <a:solidFill>
                <a:schemeClr val="dk1"/>
              </a:solidFill>
            </a:endParaRPr>
          </a:p>
        </p:txBody>
      </p:sp>
      <p:sp>
        <p:nvSpPr>
          <p:cNvPr id="876" name="Google Shape;876;p128"/>
          <p:cNvSpPr txBox="1"/>
          <p:nvPr/>
        </p:nvSpPr>
        <p:spPr>
          <a:xfrm>
            <a:off x="466097" y="1658921"/>
            <a:ext cx="11107600" cy="2954358"/>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933" dirty="0">
                <a:solidFill>
                  <a:schemeClr val="dk1"/>
                </a:solidFill>
                <a:highlight>
                  <a:schemeClr val="lt1"/>
                </a:highlight>
                <a:latin typeface="Old Standard TT"/>
                <a:ea typeface="Old Standard TT"/>
                <a:cs typeface="Old Standard TT"/>
                <a:sym typeface="Old Standard TT"/>
              </a:rPr>
              <a:t>After adding the specified files to the staging environment, instruct Git to package the files into a commit using the </a:t>
            </a:r>
            <a:r>
              <a:rPr lang="en" sz="2933" b="1" dirty="0">
                <a:solidFill>
                  <a:schemeClr val="dk1"/>
                </a:solidFill>
                <a:highlight>
                  <a:schemeClr val="lt1"/>
                </a:highlight>
                <a:latin typeface="Old Standard TT"/>
                <a:ea typeface="Old Standard TT"/>
                <a:cs typeface="Old Standard TT"/>
                <a:sym typeface="Old Standard TT"/>
              </a:rPr>
              <a:t>git commit</a:t>
            </a:r>
            <a:r>
              <a:rPr lang="en" sz="2933" dirty="0">
                <a:solidFill>
                  <a:schemeClr val="dk1"/>
                </a:solidFill>
                <a:highlight>
                  <a:schemeClr val="lt1"/>
                </a:highlight>
                <a:latin typeface="Old Standard TT"/>
                <a:ea typeface="Old Standard TT"/>
                <a:cs typeface="Old Standard TT"/>
                <a:sym typeface="Old Standard TT"/>
              </a:rPr>
              <a:t> command. Git then stores that file version. You can review the stored version at any given time.</a:t>
            </a:r>
            <a:endParaRPr sz="3333" dirty="0">
              <a:highlight>
                <a:schemeClr val="lt1"/>
              </a:highlight>
              <a:latin typeface="Old Standard TT"/>
              <a:ea typeface="Old Standard TT"/>
              <a:cs typeface="Old Standard TT"/>
              <a:sym typeface="Old Standard TT"/>
            </a:endParaRPr>
          </a:p>
        </p:txBody>
      </p:sp>
      <p:pic>
        <p:nvPicPr>
          <p:cNvPr id="877" name="Google Shape;877;p128"/>
          <p:cNvPicPr preferRelativeResize="0"/>
          <p:nvPr/>
        </p:nvPicPr>
        <p:blipFill>
          <a:blip r:embed="rId3">
            <a:alphaModFix/>
          </a:blip>
          <a:stretch>
            <a:fillRect/>
          </a:stretch>
        </p:blipFill>
        <p:spPr>
          <a:xfrm>
            <a:off x="466097" y="4470029"/>
            <a:ext cx="9154000" cy="1726733"/>
          </a:xfrm>
          <a:prstGeom prst="rect">
            <a:avLst/>
          </a:prstGeom>
          <a:noFill/>
          <a:ln>
            <a:noFill/>
          </a:ln>
        </p:spPr>
      </p:pic>
    </p:spTree>
    <p:extLst>
      <p:ext uri="{BB962C8B-B14F-4D97-AF65-F5344CB8AC3E}">
        <p14:creationId xmlns:p14="http://schemas.microsoft.com/office/powerpoint/2010/main" val="4042127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1416467" y="593367"/>
            <a:ext cx="8368800" cy="817600"/>
          </a:xfrm>
          <a:prstGeom prst="rect">
            <a:avLst/>
          </a:prstGeom>
        </p:spPr>
        <p:txBody>
          <a:bodyPr spcFirstLastPara="1" vert="horz" wrap="square" lIns="121900" tIns="121900" rIns="121900" bIns="121900" rtlCol="0" anchor="t" anchorCtr="0">
            <a:noAutofit/>
          </a:bodyPr>
          <a:lstStyle/>
          <a:p>
            <a:pPr algn="ctr"/>
            <a:r>
              <a:rPr lang="en" dirty="0"/>
              <a:t>Conclusion</a:t>
            </a:r>
            <a:endParaRPr dirty="0"/>
          </a:p>
        </p:txBody>
      </p:sp>
      <p:sp>
        <p:nvSpPr>
          <p:cNvPr id="144" name="Google Shape;144;p21"/>
          <p:cNvSpPr txBox="1">
            <a:spLocks noGrp="1"/>
          </p:cNvSpPr>
          <p:nvPr>
            <p:ph type="body" idx="1"/>
          </p:nvPr>
        </p:nvSpPr>
        <p:spPr>
          <a:xfrm>
            <a:off x="909640" y="1847983"/>
            <a:ext cx="10127600" cy="4529600"/>
          </a:xfrm>
          <a:prstGeom prst="rect">
            <a:avLst/>
          </a:prstGeom>
        </p:spPr>
        <p:txBody>
          <a:bodyPr spcFirstLastPara="1" vert="horz" wrap="square" lIns="121900" tIns="121900" rIns="121900" bIns="121900" rtlCol="0" anchor="t" anchorCtr="0">
            <a:noAutofit/>
          </a:bodyPr>
          <a:lstStyle/>
          <a:p>
            <a:pPr indent="-414856" algn="just">
              <a:buSzPts val="1300"/>
              <a:buAutoNum type="arabicPeriod"/>
            </a:pPr>
            <a:r>
              <a:rPr lang="en" sz="2000" dirty="0"/>
              <a:t>Enterprise software is a technological solution that helps improve the processes and development of a company that already exists.</a:t>
            </a:r>
            <a:endParaRPr sz="2000" dirty="0"/>
          </a:p>
          <a:p>
            <a:pPr indent="-414856" algn="just">
              <a:spcBef>
                <a:spcPts val="2133"/>
              </a:spcBef>
              <a:buSzPts val="1300"/>
              <a:buAutoNum type="arabicPeriod"/>
            </a:pPr>
            <a:r>
              <a:rPr lang="en" sz="2000" dirty="0"/>
              <a:t>It is created based on the needs of a company</a:t>
            </a:r>
            <a:endParaRPr sz="2000" dirty="0"/>
          </a:p>
          <a:p>
            <a:pPr indent="-414856" algn="just">
              <a:spcBef>
                <a:spcPts val="2133"/>
              </a:spcBef>
              <a:buSzPts val="1300"/>
              <a:buAutoNum type="arabicPeriod"/>
            </a:pPr>
            <a:r>
              <a:rPr lang="en" sz="2000" dirty="0"/>
              <a:t>Enterprise software is an excellent choice for those who want to improve some aspect of the company's productivity, and have already tried everything with human capital.</a:t>
            </a:r>
            <a:endParaRPr sz="2000" dirty="0"/>
          </a:p>
          <a:p>
            <a:pPr indent="-414856" algn="just">
              <a:spcBef>
                <a:spcPts val="2133"/>
              </a:spcBef>
              <a:buSzPts val="1300"/>
              <a:buAutoNum type="arabicPeriod"/>
            </a:pPr>
            <a:r>
              <a:rPr lang="en" sz="2000" dirty="0"/>
              <a:t>This type of project has precise controls and particularities that make it distinctive from standard software development.</a:t>
            </a:r>
            <a:endParaRPr sz="2000" dirty="0"/>
          </a:p>
          <a:p>
            <a:pPr indent="-414856" algn="just">
              <a:spcBef>
                <a:spcPts val="2133"/>
              </a:spcBef>
              <a:buSzPts val="1300"/>
              <a:buAutoNum type="arabicPeriod"/>
            </a:pPr>
            <a:r>
              <a:rPr lang="en" sz="2000" dirty="0"/>
              <a:t>They are products developed and planned in the long term so that they have a long useful life.</a:t>
            </a:r>
            <a:endParaRPr sz="2000" dirty="0"/>
          </a:p>
          <a:p>
            <a:pPr indent="-414856" algn="just">
              <a:spcBef>
                <a:spcPts val="2133"/>
              </a:spcBef>
              <a:spcAft>
                <a:spcPts val="2133"/>
              </a:spcAft>
              <a:buSzPts val="1300"/>
              <a:buAutoNum type="arabicPeriod"/>
            </a:pPr>
            <a:r>
              <a:rPr lang="en" sz="2000" dirty="0"/>
              <a:t>It is a good idea to bet on a contractor or a Technical Co-founder to develop a software of this type since it adds knowledge, experience, and innovation.</a:t>
            </a:r>
            <a:endParaRPr sz="2000" dirty="0"/>
          </a:p>
        </p:txBody>
      </p:sp>
    </p:spTree>
    <p:extLst>
      <p:ext uri="{BB962C8B-B14F-4D97-AF65-F5344CB8AC3E}">
        <p14:creationId xmlns:p14="http://schemas.microsoft.com/office/powerpoint/2010/main" val="4131960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29"/>
          <p:cNvSpPr txBox="1">
            <a:spLocks noGrp="1"/>
          </p:cNvSpPr>
          <p:nvPr>
            <p:ph type="title"/>
          </p:nvPr>
        </p:nvSpPr>
        <p:spPr>
          <a:xfrm>
            <a:off x="2715883" y="774833"/>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a:t>
            </a:r>
            <a:r>
              <a:rPr lang="en" sz="2267" dirty="0">
                <a:solidFill>
                  <a:schemeClr val="dk1"/>
                </a:solidFill>
              </a:rPr>
              <a:t>Undo Last Commit</a:t>
            </a:r>
            <a:endParaRPr sz="2267" dirty="0">
              <a:solidFill>
                <a:schemeClr val="dk1"/>
              </a:solidFill>
            </a:endParaRPr>
          </a:p>
        </p:txBody>
      </p:sp>
      <p:pic>
        <p:nvPicPr>
          <p:cNvPr id="883" name="Google Shape;883;p129"/>
          <p:cNvPicPr preferRelativeResize="0"/>
          <p:nvPr/>
        </p:nvPicPr>
        <p:blipFill>
          <a:blip r:embed="rId3">
            <a:alphaModFix/>
          </a:blip>
          <a:stretch>
            <a:fillRect/>
          </a:stretch>
        </p:blipFill>
        <p:spPr>
          <a:xfrm>
            <a:off x="1171275" y="1981489"/>
            <a:ext cx="9924432" cy="4116899"/>
          </a:xfrm>
          <a:prstGeom prst="rect">
            <a:avLst/>
          </a:prstGeom>
          <a:noFill/>
          <a:ln>
            <a:noFill/>
          </a:ln>
        </p:spPr>
      </p:pic>
    </p:spTree>
    <p:extLst>
      <p:ext uri="{BB962C8B-B14F-4D97-AF65-F5344CB8AC3E}">
        <p14:creationId xmlns:p14="http://schemas.microsoft.com/office/powerpoint/2010/main" val="7773127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30"/>
          <p:cNvSpPr txBox="1">
            <a:spLocks noGrp="1"/>
          </p:cNvSpPr>
          <p:nvPr>
            <p:ph type="title"/>
          </p:nvPr>
        </p:nvSpPr>
        <p:spPr>
          <a:xfrm>
            <a:off x="2525200" y="615724"/>
            <a:ext cx="9666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a:t>
            </a:r>
            <a:r>
              <a:rPr lang="en" sz="2267" dirty="0">
                <a:solidFill>
                  <a:schemeClr val="dk1"/>
                </a:solidFill>
              </a:rPr>
              <a:t>Create a New Branch</a:t>
            </a:r>
            <a:endParaRPr sz="2267" dirty="0">
              <a:solidFill>
                <a:schemeClr val="dk1"/>
              </a:solidFill>
            </a:endParaRPr>
          </a:p>
        </p:txBody>
      </p:sp>
      <p:pic>
        <p:nvPicPr>
          <p:cNvPr id="889" name="Google Shape;889;p130"/>
          <p:cNvPicPr preferRelativeResize="0"/>
          <p:nvPr/>
        </p:nvPicPr>
        <p:blipFill>
          <a:blip r:embed="rId3">
            <a:alphaModFix/>
          </a:blip>
          <a:stretch>
            <a:fillRect/>
          </a:stretch>
        </p:blipFill>
        <p:spPr>
          <a:xfrm>
            <a:off x="448533" y="2155334"/>
            <a:ext cx="11249035" cy="3302605"/>
          </a:xfrm>
          <a:prstGeom prst="rect">
            <a:avLst/>
          </a:prstGeom>
          <a:noFill/>
          <a:ln>
            <a:noFill/>
          </a:ln>
        </p:spPr>
      </p:pic>
    </p:spTree>
    <p:extLst>
      <p:ext uri="{BB962C8B-B14F-4D97-AF65-F5344CB8AC3E}">
        <p14:creationId xmlns:p14="http://schemas.microsoft.com/office/powerpoint/2010/main" val="13073426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31"/>
          <p:cNvSpPr txBox="1">
            <a:spLocks noGrp="1"/>
          </p:cNvSpPr>
          <p:nvPr>
            <p:ph type="title"/>
          </p:nvPr>
        </p:nvSpPr>
        <p:spPr>
          <a:xfrm>
            <a:off x="2704048" y="650229"/>
            <a:ext cx="9666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Switch Branches</a:t>
            </a:r>
            <a:endParaRPr sz="2267" dirty="0">
              <a:solidFill>
                <a:schemeClr val="dk1"/>
              </a:solidFill>
            </a:endParaRPr>
          </a:p>
        </p:txBody>
      </p:sp>
      <p:pic>
        <p:nvPicPr>
          <p:cNvPr id="895" name="Google Shape;895;p131"/>
          <p:cNvPicPr preferRelativeResize="0"/>
          <p:nvPr/>
        </p:nvPicPr>
        <p:blipFill>
          <a:blip r:embed="rId3">
            <a:alphaModFix/>
          </a:blip>
          <a:stretch>
            <a:fillRect/>
          </a:stretch>
        </p:blipFill>
        <p:spPr>
          <a:xfrm>
            <a:off x="658934" y="2405801"/>
            <a:ext cx="10918167" cy="3215335"/>
          </a:xfrm>
          <a:prstGeom prst="rect">
            <a:avLst/>
          </a:prstGeom>
          <a:noFill/>
          <a:ln>
            <a:noFill/>
          </a:ln>
        </p:spPr>
      </p:pic>
    </p:spTree>
    <p:extLst>
      <p:ext uri="{BB962C8B-B14F-4D97-AF65-F5344CB8AC3E}">
        <p14:creationId xmlns:p14="http://schemas.microsoft.com/office/powerpoint/2010/main" val="30405370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32"/>
          <p:cNvSpPr txBox="1">
            <a:spLocks noGrp="1"/>
          </p:cNvSpPr>
          <p:nvPr>
            <p:ph type="title"/>
          </p:nvPr>
        </p:nvSpPr>
        <p:spPr>
          <a:xfrm>
            <a:off x="2645942" y="787731"/>
            <a:ext cx="9690400" cy="861600"/>
          </a:xfrm>
          <a:prstGeom prst="rect">
            <a:avLst/>
          </a:prstGeom>
        </p:spPr>
        <p:txBody>
          <a:bodyPr spcFirstLastPara="1" vert="horz" wrap="square" lIns="121900" tIns="121900" rIns="121900" bIns="121900" rtlCol="0" anchor="ctr" anchorCtr="0">
            <a:noAutofit/>
          </a:bodyPr>
          <a:lstStyle/>
          <a:p>
            <a:r>
              <a:rPr lang="en" sz="3733" dirty="0">
                <a:solidFill>
                  <a:schemeClr val="dk1"/>
                </a:solidFill>
              </a:rPr>
              <a:t>Git - Rename a Local or </a:t>
            </a:r>
            <a:r>
              <a:rPr lang="en" sz="3733" dirty="0" smtClean="0">
                <a:solidFill>
                  <a:schemeClr val="dk1"/>
                </a:solidFill>
              </a:rPr>
              <a:t/>
            </a:r>
            <a:br>
              <a:rPr lang="en" sz="3733" dirty="0" smtClean="0">
                <a:solidFill>
                  <a:schemeClr val="dk1"/>
                </a:solidFill>
              </a:rPr>
            </a:br>
            <a:r>
              <a:rPr lang="en" sz="3733" dirty="0" smtClean="0">
                <a:solidFill>
                  <a:schemeClr val="dk1"/>
                </a:solidFill>
              </a:rPr>
              <a:t>Remote </a:t>
            </a:r>
            <a:r>
              <a:rPr lang="en" sz="3733" dirty="0">
                <a:solidFill>
                  <a:schemeClr val="dk1"/>
                </a:solidFill>
              </a:rPr>
              <a:t>Git Branch</a:t>
            </a:r>
            <a:endParaRPr sz="2000" dirty="0">
              <a:solidFill>
                <a:schemeClr val="dk1"/>
              </a:solidFill>
            </a:endParaRPr>
          </a:p>
        </p:txBody>
      </p:sp>
      <p:pic>
        <p:nvPicPr>
          <p:cNvPr id="901" name="Google Shape;901;p132"/>
          <p:cNvPicPr preferRelativeResize="0"/>
          <p:nvPr/>
        </p:nvPicPr>
        <p:blipFill>
          <a:blip r:embed="rId3">
            <a:alphaModFix/>
          </a:blip>
          <a:stretch>
            <a:fillRect/>
          </a:stretch>
        </p:blipFill>
        <p:spPr>
          <a:xfrm>
            <a:off x="1026983" y="2131733"/>
            <a:ext cx="10138036" cy="2294667"/>
          </a:xfrm>
          <a:prstGeom prst="rect">
            <a:avLst/>
          </a:prstGeom>
          <a:noFill/>
          <a:ln>
            <a:noFill/>
          </a:ln>
        </p:spPr>
      </p:pic>
    </p:spTree>
    <p:extLst>
      <p:ext uri="{BB962C8B-B14F-4D97-AF65-F5344CB8AC3E}">
        <p14:creationId xmlns:p14="http://schemas.microsoft.com/office/powerpoint/2010/main" val="24353018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33"/>
          <p:cNvSpPr txBox="1">
            <a:spLocks noGrp="1"/>
          </p:cNvSpPr>
          <p:nvPr>
            <p:ph type="title"/>
          </p:nvPr>
        </p:nvSpPr>
        <p:spPr>
          <a:xfrm>
            <a:off x="2501600" y="494953"/>
            <a:ext cx="9690400" cy="861600"/>
          </a:xfrm>
          <a:prstGeom prst="rect">
            <a:avLst/>
          </a:prstGeom>
        </p:spPr>
        <p:txBody>
          <a:bodyPr spcFirstLastPara="1" vert="horz" wrap="square" lIns="121900" tIns="121900" rIns="121900" bIns="121900" rtlCol="0" anchor="ctr" anchorCtr="0">
            <a:noAutofit/>
          </a:bodyPr>
          <a:lstStyle/>
          <a:p>
            <a:r>
              <a:rPr lang="en" sz="3733" dirty="0">
                <a:solidFill>
                  <a:schemeClr val="dk1"/>
                </a:solidFill>
              </a:rPr>
              <a:t>Git - Delete a Local or </a:t>
            </a:r>
            <a:r>
              <a:rPr lang="en" sz="3733" dirty="0" smtClean="0">
                <a:solidFill>
                  <a:schemeClr val="dk1"/>
                </a:solidFill>
              </a:rPr>
              <a:t/>
            </a:r>
            <a:br>
              <a:rPr lang="en" sz="3733" dirty="0" smtClean="0">
                <a:solidFill>
                  <a:schemeClr val="dk1"/>
                </a:solidFill>
              </a:rPr>
            </a:br>
            <a:r>
              <a:rPr lang="en" sz="3733" dirty="0" smtClean="0">
                <a:solidFill>
                  <a:schemeClr val="dk1"/>
                </a:solidFill>
              </a:rPr>
              <a:t>Remote </a:t>
            </a:r>
            <a:r>
              <a:rPr lang="en" sz="3733" dirty="0">
                <a:solidFill>
                  <a:schemeClr val="dk1"/>
                </a:solidFill>
              </a:rPr>
              <a:t>Git Branch</a:t>
            </a:r>
            <a:endParaRPr sz="2000" dirty="0">
              <a:solidFill>
                <a:schemeClr val="dk1"/>
              </a:solidFill>
            </a:endParaRPr>
          </a:p>
        </p:txBody>
      </p:sp>
      <p:pic>
        <p:nvPicPr>
          <p:cNvPr id="907" name="Google Shape;907;p133"/>
          <p:cNvPicPr preferRelativeResize="0"/>
          <p:nvPr/>
        </p:nvPicPr>
        <p:blipFill>
          <a:blip r:embed="rId3">
            <a:alphaModFix/>
          </a:blip>
          <a:stretch>
            <a:fillRect/>
          </a:stretch>
        </p:blipFill>
        <p:spPr>
          <a:xfrm>
            <a:off x="561301" y="1730868"/>
            <a:ext cx="10628700" cy="4419465"/>
          </a:xfrm>
          <a:prstGeom prst="rect">
            <a:avLst/>
          </a:prstGeom>
          <a:noFill/>
          <a:ln>
            <a:noFill/>
          </a:ln>
        </p:spPr>
      </p:pic>
    </p:spTree>
    <p:extLst>
      <p:ext uri="{BB962C8B-B14F-4D97-AF65-F5344CB8AC3E}">
        <p14:creationId xmlns:p14="http://schemas.microsoft.com/office/powerpoint/2010/main" val="3170530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34"/>
          <p:cNvSpPr txBox="1">
            <a:spLocks noGrp="1"/>
          </p:cNvSpPr>
          <p:nvPr>
            <p:ph type="title"/>
          </p:nvPr>
        </p:nvSpPr>
        <p:spPr>
          <a:xfrm>
            <a:off x="2501600" y="494433"/>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Remove a Git Remote</a:t>
            </a:r>
            <a:endParaRPr sz="2267" dirty="0">
              <a:solidFill>
                <a:schemeClr val="dk1"/>
              </a:solidFill>
            </a:endParaRPr>
          </a:p>
        </p:txBody>
      </p:sp>
      <p:pic>
        <p:nvPicPr>
          <p:cNvPr id="913" name="Google Shape;913;p134"/>
          <p:cNvPicPr preferRelativeResize="0"/>
          <p:nvPr/>
        </p:nvPicPr>
        <p:blipFill>
          <a:blip r:embed="rId3">
            <a:alphaModFix/>
          </a:blip>
          <a:stretch>
            <a:fillRect/>
          </a:stretch>
        </p:blipFill>
        <p:spPr>
          <a:xfrm>
            <a:off x="633767" y="1839301"/>
            <a:ext cx="10615235" cy="4427500"/>
          </a:xfrm>
          <a:prstGeom prst="rect">
            <a:avLst/>
          </a:prstGeom>
          <a:noFill/>
          <a:ln>
            <a:noFill/>
          </a:ln>
        </p:spPr>
      </p:pic>
    </p:spTree>
    <p:extLst>
      <p:ext uri="{BB962C8B-B14F-4D97-AF65-F5344CB8AC3E}">
        <p14:creationId xmlns:p14="http://schemas.microsoft.com/office/powerpoint/2010/main" val="651896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35"/>
          <p:cNvSpPr txBox="1">
            <a:spLocks noGrp="1"/>
          </p:cNvSpPr>
          <p:nvPr>
            <p:ph type="title"/>
          </p:nvPr>
        </p:nvSpPr>
        <p:spPr>
          <a:xfrm>
            <a:off x="2726753" y="713267"/>
            <a:ext cx="96788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Git - Create a Pull Request</a:t>
            </a:r>
            <a:endParaRPr sz="2267">
              <a:solidFill>
                <a:schemeClr val="dk1"/>
              </a:solidFill>
            </a:endParaRPr>
          </a:p>
        </p:txBody>
      </p:sp>
      <p:sp>
        <p:nvSpPr>
          <p:cNvPr id="919" name="Google Shape;919;p135"/>
          <p:cNvSpPr txBox="1"/>
          <p:nvPr/>
        </p:nvSpPr>
        <p:spPr>
          <a:xfrm>
            <a:off x="318700" y="1712230"/>
            <a:ext cx="11473200" cy="1230938"/>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133" dirty="0">
                <a:solidFill>
                  <a:schemeClr val="dk1"/>
                </a:solidFill>
                <a:highlight>
                  <a:schemeClr val="lt1"/>
                </a:highlight>
                <a:latin typeface="Old Standard TT"/>
                <a:ea typeface="Old Standard TT"/>
                <a:cs typeface="Old Standard TT"/>
                <a:sym typeface="Old Standard TT"/>
              </a:rPr>
              <a:t>Log in to your GitHub page. There is now a </a:t>
            </a:r>
            <a:r>
              <a:rPr lang="en" sz="2133" b="1" dirty="0">
                <a:solidFill>
                  <a:schemeClr val="dk1"/>
                </a:solidFill>
                <a:highlight>
                  <a:schemeClr val="lt1"/>
                </a:highlight>
                <a:latin typeface="Old Standard TT"/>
                <a:ea typeface="Old Standard TT"/>
                <a:cs typeface="Old Standard TT"/>
                <a:sym typeface="Old Standard TT"/>
              </a:rPr>
              <a:t>Create pull request</a:t>
            </a:r>
            <a:r>
              <a:rPr lang="en" sz="2133" dirty="0">
                <a:solidFill>
                  <a:schemeClr val="dk1"/>
                </a:solidFill>
                <a:highlight>
                  <a:schemeClr val="lt1"/>
                </a:highlight>
                <a:latin typeface="Old Standard TT"/>
                <a:ea typeface="Old Standard TT"/>
                <a:cs typeface="Old Standard TT"/>
                <a:sym typeface="Old Standard TT"/>
              </a:rPr>
              <a:t> option in your repository with the branch name we created in the command line. Click the </a:t>
            </a:r>
            <a:r>
              <a:rPr lang="en" sz="2133" b="1" dirty="0">
                <a:solidFill>
                  <a:schemeClr val="dk1"/>
                </a:solidFill>
                <a:highlight>
                  <a:schemeClr val="lt1"/>
                </a:highlight>
                <a:latin typeface="Old Standard TT"/>
                <a:ea typeface="Old Standard TT"/>
                <a:cs typeface="Old Standard TT"/>
                <a:sym typeface="Old Standard TT"/>
              </a:rPr>
              <a:t>Compare &amp; pull request</a:t>
            </a:r>
            <a:r>
              <a:rPr lang="en" sz="2133" dirty="0">
                <a:solidFill>
                  <a:schemeClr val="dk1"/>
                </a:solidFill>
                <a:highlight>
                  <a:schemeClr val="lt1"/>
                </a:highlight>
                <a:latin typeface="Old Standard TT"/>
                <a:ea typeface="Old Standard TT"/>
                <a:cs typeface="Old Standard TT"/>
                <a:sym typeface="Old Standard TT"/>
              </a:rPr>
              <a:t> button.</a:t>
            </a:r>
            <a:endParaRPr sz="2533" dirty="0">
              <a:highlight>
                <a:schemeClr val="lt1"/>
              </a:highlight>
              <a:latin typeface="Old Standard TT"/>
              <a:ea typeface="Old Standard TT"/>
              <a:cs typeface="Old Standard TT"/>
              <a:sym typeface="Old Standard TT"/>
            </a:endParaRPr>
          </a:p>
        </p:txBody>
      </p:sp>
      <p:pic>
        <p:nvPicPr>
          <p:cNvPr id="920" name="Google Shape;920;p135"/>
          <p:cNvPicPr preferRelativeResize="0"/>
          <p:nvPr/>
        </p:nvPicPr>
        <p:blipFill>
          <a:blip r:embed="rId3">
            <a:alphaModFix/>
          </a:blip>
          <a:stretch>
            <a:fillRect/>
          </a:stretch>
        </p:blipFill>
        <p:spPr>
          <a:xfrm>
            <a:off x="961167" y="3511331"/>
            <a:ext cx="10160000" cy="2438400"/>
          </a:xfrm>
          <a:prstGeom prst="rect">
            <a:avLst/>
          </a:prstGeom>
          <a:noFill/>
          <a:ln>
            <a:noFill/>
          </a:ln>
        </p:spPr>
      </p:pic>
    </p:spTree>
    <p:extLst>
      <p:ext uri="{BB962C8B-B14F-4D97-AF65-F5344CB8AC3E}">
        <p14:creationId xmlns:p14="http://schemas.microsoft.com/office/powerpoint/2010/main" val="35259367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36"/>
          <p:cNvSpPr txBox="1">
            <a:spLocks noGrp="1"/>
          </p:cNvSpPr>
          <p:nvPr>
            <p:ph type="title"/>
          </p:nvPr>
        </p:nvSpPr>
        <p:spPr>
          <a:xfrm>
            <a:off x="2539200" y="719240"/>
            <a:ext cx="9652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Git - Synchronize Changes Locally</a:t>
            </a:r>
            <a:endParaRPr sz="2267" dirty="0">
              <a:solidFill>
                <a:schemeClr val="dk1"/>
              </a:solidFill>
            </a:endParaRPr>
          </a:p>
        </p:txBody>
      </p:sp>
      <p:pic>
        <p:nvPicPr>
          <p:cNvPr id="926" name="Google Shape;926;p136"/>
          <p:cNvPicPr preferRelativeResize="0"/>
          <p:nvPr/>
        </p:nvPicPr>
        <p:blipFill>
          <a:blip r:embed="rId3">
            <a:alphaModFix/>
          </a:blip>
          <a:stretch>
            <a:fillRect/>
          </a:stretch>
        </p:blipFill>
        <p:spPr>
          <a:xfrm>
            <a:off x="1222967" y="2434033"/>
            <a:ext cx="9652968" cy="3009667"/>
          </a:xfrm>
          <a:prstGeom prst="rect">
            <a:avLst/>
          </a:prstGeom>
          <a:noFill/>
          <a:ln>
            <a:noFill/>
          </a:ln>
        </p:spPr>
      </p:pic>
    </p:spTree>
    <p:extLst>
      <p:ext uri="{BB962C8B-B14F-4D97-AF65-F5344CB8AC3E}">
        <p14:creationId xmlns:p14="http://schemas.microsoft.com/office/powerpoint/2010/main" val="20693076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37"/>
          <p:cNvSpPr txBox="1">
            <a:spLocks noGrp="1"/>
          </p:cNvSpPr>
          <p:nvPr>
            <p:ph type="title"/>
          </p:nvPr>
        </p:nvSpPr>
        <p:spPr>
          <a:xfrm>
            <a:off x="653667" y="701800"/>
            <a:ext cx="10772400" cy="5454400"/>
          </a:xfrm>
          <a:prstGeom prst="rect">
            <a:avLst/>
          </a:prstGeom>
        </p:spPr>
        <p:txBody>
          <a:bodyPr spcFirstLastPara="1" vert="horz" wrap="square" lIns="121900" tIns="121900" rIns="121900" bIns="121900" rtlCol="0" anchor="ctr" anchorCtr="0">
            <a:noAutofit/>
          </a:bodyPr>
          <a:lstStyle/>
          <a:p>
            <a:pPr algn="ctr"/>
            <a:r>
              <a:rPr lang="en">
                <a:solidFill>
                  <a:schemeClr val="dk1"/>
                </a:solidFill>
              </a:rPr>
              <a:t>LAB</a:t>
            </a:r>
            <a:endParaRPr>
              <a:solidFill>
                <a:schemeClr val="dk1"/>
              </a:solidFill>
            </a:endParaRPr>
          </a:p>
          <a:p>
            <a:pPr algn="ctr"/>
            <a:endParaRPr>
              <a:solidFill>
                <a:schemeClr val="dk1"/>
              </a:solidFill>
            </a:endParaRPr>
          </a:p>
          <a:p>
            <a:pPr algn="ctr"/>
            <a:r>
              <a:rPr lang="en" sz="3867">
                <a:solidFill>
                  <a:schemeClr val="dk1"/>
                </a:solidFill>
                <a:highlight>
                  <a:schemeClr val="lt1"/>
                </a:highlight>
              </a:rPr>
              <a:t>https://www.w3schools.com/git/exercise.asp</a:t>
            </a:r>
            <a:endParaRPr sz="3867">
              <a:solidFill>
                <a:schemeClr val="dk1"/>
              </a:solidFill>
              <a:highlight>
                <a:schemeClr val="lt1"/>
              </a:highlight>
            </a:endParaRPr>
          </a:p>
        </p:txBody>
      </p:sp>
    </p:spTree>
    <p:extLst>
      <p:ext uri="{BB962C8B-B14F-4D97-AF65-F5344CB8AC3E}">
        <p14:creationId xmlns:p14="http://schemas.microsoft.com/office/powerpoint/2010/main" val="11794539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8"/>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Agile</a:t>
            </a:r>
            <a:endParaRPr>
              <a:solidFill>
                <a:schemeClr val="dk1"/>
              </a:solidFill>
            </a:endParaRPr>
          </a:p>
        </p:txBody>
      </p:sp>
    </p:spTree>
    <p:extLst>
      <p:ext uri="{BB962C8B-B14F-4D97-AF65-F5344CB8AC3E}">
        <p14:creationId xmlns:p14="http://schemas.microsoft.com/office/powerpoint/2010/main" val="210072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481890" y="491767"/>
            <a:ext cx="9122000" cy="817600"/>
          </a:xfrm>
          <a:prstGeom prst="rect">
            <a:avLst/>
          </a:prstGeom>
        </p:spPr>
        <p:txBody>
          <a:bodyPr spcFirstLastPara="1" vert="horz" wrap="square" lIns="121900" tIns="121900" rIns="121900" bIns="121900" rtlCol="0" anchor="t" anchorCtr="0">
            <a:noAutofit/>
          </a:bodyPr>
          <a:lstStyle/>
          <a:p>
            <a:r>
              <a:rPr lang="en" sz="3600" dirty="0"/>
              <a:t>Enterprise Software Development Plan</a:t>
            </a:r>
            <a:endParaRPr sz="3600" dirty="0"/>
          </a:p>
        </p:txBody>
      </p:sp>
      <p:sp>
        <p:nvSpPr>
          <p:cNvPr id="150" name="Google Shape;150;p22"/>
          <p:cNvSpPr txBox="1">
            <a:spLocks noGrp="1"/>
          </p:cNvSpPr>
          <p:nvPr>
            <p:ph type="body" idx="1"/>
          </p:nvPr>
        </p:nvSpPr>
        <p:spPr>
          <a:xfrm>
            <a:off x="575620" y="1973713"/>
            <a:ext cx="5333200" cy="4529600"/>
          </a:xfrm>
          <a:prstGeom prst="rect">
            <a:avLst/>
          </a:prstGeom>
        </p:spPr>
        <p:txBody>
          <a:bodyPr spcFirstLastPara="1" vert="horz" wrap="square" lIns="121900" tIns="121900" rIns="121900" bIns="121900" rtlCol="0" anchor="t" anchorCtr="0">
            <a:noAutofit/>
          </a:bodyPr>
          <a:lstStyle/>
          <a:p>
            <a:pPr marL="0" indent="0">
              <a:buNone/>
            </a:pPr>
            <a:r>
              <a:rPr lang="en" sz="2400" dirty="0"/>
              <a:t>1. Discovery</a:t>
            </a:r>
            <a:br>
              <a:rPr lang="en" sz="2400" dirty="0"/>
            </a:br>
            <a:r>
              <a:rPr lang="en" sz="2400" dirty="0">
                <a:solidFill>
                  <a:srgbClr val="0000FF"/>
                </a:solidFill>
              </a:rPr>
              <a:t>Duration: 1-2 months</a:t>
            </a:r>
            <a:endParaRPr sz="2400" dirty="0">
              <a:solidFill>
                <a:srgbClr val="0000FF"/>
              </a:solidFill>
            </a:endParaRPr>
          </a:p>
          <a:p>
            <a:pPr marL="0" indent="0">
              <a:spcBef>
                <a:spcPts val="2133"/>
              </a:spcBef>
              <a:buNone/>
            </a:pPr>
            <a:r>
              <a:rPr lang="en" sz="2400" dirty="0"/>
              <a:t>2. Enterprise software planning and design </a:t>
            </a:r>
            <a:r>
              <a:rPr lang="en" sz="2400" dirty="0">
                <a:solidFill>
                  <a:srgbClr val="0000FF"/>
                </a:solidFill>
              </a:rPr>
              <a:t>Duration: ~ 2 months.</a:t>
            </a:r>
            <a:endParaRPr sz="2400" dirty="0">
              <a:solidFill>
                <a:srgbClr val="0000FF"/>
              </a:solidFill>
            </a:endParaRPr>
          </a:p>
          <a:p>
            <a:pPr marL="0" indent="0">
              <a:spcBef>
                <a:spcPts val="2133"/>
              </a:spcBef>
              <a:spcAft>
                <a:spcPts val="2133"/>
              </a:spcAft>
              <a:buNone/>
            </a:pPr>
            <a:r>
              <a:rPr lang="en" sz="2400" dirty="0"/>
              <a:t>3. UX and UI design</a:t>
            </a:r>
            <a:br>
              <a:rPr lang="en" sz="2400" dirty="0"/>
            </a:br>
            <a:r>
              <a:rPr lang="en" sz="2400" dirty="0">
                <a:solidFill>
                  <a:srgbClr val="0000FF"/>
                </a:solidFill>
              </a:rPr>
              <a:t>Duration: 1 – 3 months.</a:t>
            </a:r>
            <a:r>
              <a:rPr lang="en" sz="2400" dirty="0"/>
              <a:t/>
            </a:r>
            <a:br>
              <a:rPr lang="en" sz="2400" dirty="0"/>
            </a:br>
            <a:r>
              <a:rPr lang="en" sz="2400" dirty="0"/>
              <a:t/>
            </a:r>
            <a:br>
              <a:rPr lang="en" sz="2400" dirty="0"/>
            </a:br>
            <a:r>
              <a:rPr lang="en" sz="2400" dirty="0"/>
              <a:t>4. Enterprise Application Software (EAS) development and testing</a:t>
            </a:r>
            <a:br>
              <a:rPr lang="en" sz="2400" dirty="0"/>
            </a:br>
            <a:r>
              <a:rPr lang="en" sz="2400" dirty="0"/>
              <a:t>Duration: </a:t>
            </a:r>
            <a:r>
              <a:rPr lang="en" sz="2400" dirty="0">
                <a:solidFill>
                  <a:srgbClr val="0000FF"/>
                </a:solidFill>
              </a:rPr>
              <a:t>from ~ 6 months to several years</a:t>
            </a:r>
            <a:r>
              <a:rPr lang="en" sz="2400" dirty="0"/>
              <a:t> (depending on software complexity).</a:t>
            </a:r>
            <a:endParaRPr sz="2400" dirty="0"/>
          </a:p>
        </p:txBody>
      </p:sp>
      <p:sp>
        <p:nvSpPr>
          <p:cNvPr id="151" name="Google Shape;151;p22"/>
          <p:cNvSpPr txBox="1">
            <a:spLocks noGrp="1"/>
          </p:cNvSpPr>
          <p:nvPr>
            <p:ph type="body" idx="2"/>
          </p:nvPr>
        </p:nvSpPr>
        <p:spPr>
          <a:xfrm>
            <a:off x="6443200" y="1825123"/>
            <a:ext cx="5333200" cy="45296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dirty="0"/>
              <a:t>5. Data conversion and uploading</a:t>
            </a:r>
            <a:br>
              <a:rPr lang="en" sz="2400" dirty="0"/>
            </a:br>
            <a:r>
              <a:rPr lang="en" sz="2400" dirty="0">
                <a:solidFill>
                  <a:srgbClr val="0000FF"/>
                </a:solidFill>
              </a:rPr>
              <a:t>Duration: 3-6 weeks.</a:t>
            </a:r>
            <a:r>
              <a:rPr lang="en" sz="2400" dirty="0"/>
              <a:t/>
            </a:r>
            <a:br>
              <a:rPr lang="en" sz="2400" dirty="0"/>
            </a:br>
            <a:r>
              <a:rPr lang="en" sz="2400" dirty="0"/>
              <a:t/>
            </a:r>
            <a:br>
              <a:rPr lang="en" sz="2400" dirty="0"/>
            </a:br>
            <a:r>
              <a:rPr lang="en" sz="2400" dirty="0"/>
              <a:t>6. EAS deployment</a:t>
            </a:r>
            <a:br>
              <a:rPr lang="en" sz="2400" dirty="0"/>
            </a:br>
            <a:r>
              <a:rPr lang="en" sz="2400" dirty="0">
                <a:solidFill>
                  <a:srgbClr val="0000FF"/>
                </a:solidFill>
              </a:rPr>
              <a:t>Duration: 1-2 weeks.</a:t>
            </a:r>
            <a:r>
              <a:rPr lang="en" sz="2400" dirty="0"/>
              <a:t/>
            </a:r>
            <a:br>
              <a:rPr lang="en" sz="2400" dirty="0"/>
            </a:br>
            <a:r>
              <a:rPr lang="en" sz="2400" dirty="0"/>
              <a:t/>
            </a:r>
            <a:br>
              <a:rPr lang="en" sz="2400" dirty="0"/>
            </a:br>
            <a:r>
              <a:rPr lang="en" sz="2400" dirty="0"/>
              <a:t>7. Regulatory compliance assessment and certification procedures</a:t>
            </a:r>
            <a:br>
              <a:rPr lang="en" sz="2400" dirty="0"/>
            </a:br>
            <a:r>
              <a:rPr lang="en" sz="2400" dirty="0">
                <a:solidFill>
                  <a:srgbClr val="0000FF"/>
                </a:solidFill>
              </a:rPr>
              <a:t>Duration: up to several months.</a:t>
            </a:r>
            <a:r>
              <a:rPr lang="en" sz="2400" dirty="0"/>
              <a:t/>
            </a:r>
            <a:br>
              <a:rPr lang="en" sz="2400" dirty="0"/>
            </a:br>
            <a:r>
              <a:rPr lang="en" sz="2400" dirty="0"/>
              <a:t/>
            </a:r>
            <a:br>
              <a:rPr lang="en" sz="2400" dirty="0"/>
            </a:br>
            <a:r>
              <a:rPr lang="en" sz="2400" dirty="0"/>
              <a:t>8. Further EAS evolution in iterations</a:t>
            </a:r>
            <a:br>
              <a:rPr lang="en" sz="2400" dirty="0"/>
            </a:br>
            <a:r>
              <a:rPr lang="en" sz="2400" dirty="0"/>
              <a:t>Duration of releases: </a:t>
            </a:r>
            <a:r>
              <a:rPr lang="en" sz="2400" dirty="0">
                <a:solidFill>
                  <a:srgbClr val="0000FF"/>
                </a:solidFill>
              </a:rPr>
              <a:t>1-3-6 months</a:t>
            </a:r>
            <a:r>
              <a:rPr lang="en" sz="2400" dirty="0"/>
              <a:t> (depending on a development and deployment strategy).</a:t>
            </a:r>
            <a:endParaRPr sz="2400" dirty="0"/>
          </a:p>
        </p:txBody>
      </p:sp>
    </p:spTree>
    <p:extLst>
      <p:ext uri="{BB962C8B-B14F-4D97-AF65-F5344CB8AC3E}">
        <p14:creationId xmlns:p14="http://schemas.microsoft.com/office/powerpoint/2010/main" val="30411390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39"/>
          <p:cNvSpPr txBox="1">
            <a:spLocks noGrp="1"/>
          </p:cNvSpPr>
          <p:nvPr>
            <p:ph type="title"/>
          </p:nvPr>
        </p:nvSpPr>
        <p:spPr>
          <a:xfrm>
            <a:off x="2819399" y="393701"/>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What is Agile and its Benefits</a:t>
            </a:r>
            <a:endParaRPr sz="2267" dirty="0">
              <a:solidFill>
                <a:schemeClr val="dk1"/>
              </a:solidFill>
            </a:endParaRPr>
          </a:p>
        </p:txBody>
      </p:sp>
      <p:sp>
        <p:nvSpPr>
          <p:cNvPr id="942" name="Google Shape;942;p139"/>
          <p:cNvSpPr txBox="1"/>
          <p:nvPr/>
        </p:nvSpPr>
        <p:spPr>
          <a:xfrm>
            <a:off x="638316" y="1564990"/>
            <a:ext cx="5087600" cy="5459852"/>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1733" dirty="0">
                <a:solidFill>
                  <a:schemeClr val="dk1"/>
                </a:solidFill>
                <a:highlight>
                  <a:schemeClr val="lt1"/>
                </a:highlight>
                <a:latin typeface="Old Standard TT"/>
                <a:ea typeface="Old Standard TT"/>
                <a:cs typeface="Old Standard TT"/>
                <a:sym typeface="Old Standard TT"/>
              </a:rPr>
              <a:t>Agile is a process that lets teams manage a project by breaking it up into several stages. It involves constant collaboration with stakeholders with constant improvement and iteration at each and every stage.</a:t>
            </a:r>
            <a:endParaRPr sz="1733" dirty="0">
              <a:solidFill>
                <a:schemeClr val="dk1"/>
              </a:solidFill>
              <a:highlight>
                <a:schemeClr val="lt1"/>
              </a:highlight>
              <a:latin typeface="Old Standard TT"/>
              <a:ea typeface="Old Standard TT"/>
              <a:cs typeface="Old Standard TT"/>
              <a:sym typeface="Old Standard TT"/>
            </a:endParaRPr>
          </a:p>
          <a:p>
            <a:pPr algn="just">
              <a:lnSpc>
                <a:spcPct val="115000"/>
              </a:lnSpc>
            </a:pPr>
            <a:endParaRPr sz="1733" dirty="0">
              <a:solidFill>
                <a:schemeClr val="dk1"/>
              </a:solidFill>
              <a:highlight>
                <a:schemeClr val="lt1"/>
              </a:highlight>
              <a:latin typeface="Old Standard TT"/>
              <a:ea typeface="Old Standard TT"/>
              <a:cs typeface="Old Standard TT"/>
              <a:sym typeface="Old Standard TT"/>
            </a:endParaRPr>
          </a:p>
          <a:p>
            <a:pPr algn="just">
              <a:lnSpc>
                <a:spcPct val="115000"/>
              </a:lnSpc>
            </a:pPr>
            <a:r>
              <a:rPr lang="en" sz="1733" dirty="0">
                <a:solidFill>
                  <a:schemeClr val="dk1"/>
                </a:solidFill>
                <a:highlight>
                  <a:schemeClr val="lt1"/>
                </a:highlight>
                <a:latin typeface="Old Standard TT"/>
                <a:ea typeface="Old Standard TT"/>
                <a:cs typeface="Old Standard TT"/>
                <a:sym typeface="Old Standard TT"/>
              </a:rPr>
              <a:t>Agile methodologies enable organizations to deliver value to customers faster and with fewer complications by systematically managing projects and developing software in an iterative fashion. The approach of an agile team is to deliver work in small, but consumable, increments, rather than wagering everything on a "big bang" launch. As a result of continuously evaluating requirements, plans, and results, teams are able to respond to change in a timely manner.</a:t>
            </a:r>
            <a:endParaRPr sz="1733" dirty="0">
              <a:solidFill>
                <a:schemeClr val="dk1"/>
              </a:solidFill>
              <a:highlight>
                <a:schemeClr val="lt1"/>
              </a:highlight>
              <a:latin typeface="Old Standard TT"/>
              <a:ea typeface="Old Standard TT"/>
              <a:cs typeface="Old Standard TT"/>
              <a:sym typeface="Old Standard TT"/>
            </a:endParaRPr>
          </a:p>
        </p:txBody>
      </p:sp>
      <p:pic>
        <p:nvPicPr>
          <p:cNvPr id="943" name="Google Shape;943;p139"/>
          <p:cNvPicPr preferRelativeResize="0"/>
          <p:nvPr/>
        </p:nvPicPr>
        <p:blipFill>
          <a:blip r:embed="rId3">
            <a:alphaModFix/>
          </a:blip>
          <a:stretch>
            <a:fillRect/>
          </a:stretch>
        </p:blipFill>
        <p:spPr>
          <a:xfrm>
            <a:off x="5765500" y="2116221"/>
            <a:ext cx="6121701" cy="4598932"/>
          </a:xfrm>
          <a:prstGeom prst="rect">
            <a:avLst/>
          </a:prstGeom>
          <a:noFill/>
          <a:ln>
            <a:noFill/>
          </a:ln>
        </p:spPr>
      </p:pic>
    </p:spTree>
    <p:extLst>
      <p:ext uri="{BB962C8B-B14F-4D97-AF65-F5344CB8AC3E}">
        <p14:creationId xmlns:p14="http://schemas.microsoft.com/office/powerpoint/2010/main" val="2634823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40"/>
          <p:cNvSpPr txBox="1">
            <a:spLocks noGrp="1"/>
          </p:cNvSpPr>
          <p:nvPr>
            <p:ph type="title"/>
          </p:nvPr>
        </p:nvSpPr>
        <p:spPr>
          <a:xfrm>
            <a:off x="2806498" y="618220"/>
            <a:ext cx="9678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Different types of </a:t>
            </a:r>
            <a:r>
              <a:rPr lang="en" sz="4000" dirty="0" smtClean="0">
                <a:solidFill>
                  <a:schemeClr val="dk1"/>
                </a:solidFill>
              </a:rPr>
              <a:t/>
            </a:r>
            <a:br>
              <a:rPr lang="en" sz="4000" dirty="0" smtClean="0">
                <a:solidFill>
                  <a:schemeClr val="dk1"/>
                </a:solidFill>
              </a:rPr>
            </a:br>
            <a:r>
              <a:rPr lang="en" sz="4000" dirty="0" smtClean="0">
                <a:solidFill>
                  <a:schemeClr val="dk1"/>
                </a:solidFill>
              </a:rPr>
              <a:t>Agile </a:t>
            </a:r>
            <a:r>
              <a:rPr lang="en" sz="4000" dirty="0">
                <a:solidFill>
                  <a:schemeClr val="dk1"/>
                </a:solidFill>
              </a:rPr>
              <a:t>methodologies</a:t>
            </a:r>
            <a:endParaRPr sz="2267" dirty="0">
              <a:solidFill>
                <a:schemeClr val="dk1"/>
              </a:solidFill>
            </a:endParaRPr>
          </a:p>
        </p:txBody>
      </p:sp>
      <p:sp>
        <p:nvSpPr>
          <p:cNvPr id="949" name="Google Shape;949;p140"/>
          <p:cNvSpPr txBox="1"/>
          <p:nvPr/>
        </p:nvSpPr>
        <p:spPr>
          <a:xfrm>
            <a:off x="448533" y="1433233"/>
            <a:ext cx="11119200" cy="4952341"/>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sz="1733" b="1" dirty="0">
                <a:solidFill>
                  <a:schemeClr val="dk1"/>
                </a:solidFill>
                <a:highlight>
                  <a:schemeClr val="lt1"/>
                </a:highlight>
                <a:latin typeface="Old Standard TT"/>
                <a:ea typeface="Old Standard TT"/>
                <a:cs typeface="Old Standard TT"/>
                <a:sym typeface="Old Standard TT"/>
              </a:rPr>
              <a:t>Kanban</a:t>
            </a:r>
            <a:r>
              <a:rPr lang="en" sz="1733" b="1" dirty="0">
                <a:solidFill>
                  <a:schemeClr val="dk1"/>
                </a:solidFill>
                <a:latin typeface="Old Standard TT"/>
                <a:ea typeface="Old Standard TT"/>
                <a:cs typeface="Old Standard TT"/>
                <a:sym typeface="Old Standard TT"/>
              </a:rPr>
              <a:t/>
            </a:r>
            <a:br>
              <a:rPr lang="en" sz="1733" b="1" dirty="0">
                <a:solidFill>
                  <a:schemeClr val="dk1"/>
                </a:solidFill>
                <a:latin typeface="Old Standard TT"/>
                <a:ea typeface="Old Standard TT"/>
                <a:cs typeface="Old Standard TT"/>
                <a:sym typeface="Old Standard TT"/>
              </a:rPr>
            </a:br>
            <a:r>
              <a:rPr lang="en" sz="1733" dirty="0">
                <a:solidFill>
                  <a:schemeClr val="dk1"/>
                </a:solidFill>
                <a:latin typeface="Old Standard TT"/>
                <a:ea typeface="Old Standard TT"/>
                <a:cs typeface="Old Standard TT"/>
                <a:sym typeface="Old Standard TT"/>
              </a:rPr>
              <a:t>Kanban helps project teams to execute timely production by enabling everyone to have a visibility of where the work is in the project and what is lined up next. Kanban projects are mostly managed through a Kanban Board.</a:t>
            </a:r>
            <a:endParaRPr sz="1733" dirty="0">
              <a:solidFill>
                <a:schemeClr val="dk1"/>
              </a:solidFill>
              <a:latin typeface="Old Standard TT"/>
              <a:ea typeface="Old Standard TT"/>
              <a:cs typeface="Old Standard TT"/>
              <a:sym typeface="Old Standard TT"/>
            </a:endParaRPr>
          </a:p>
          <a:p>
            <a:pPr algn="just">
              <a:lnSpc>
                <a:spcPct val="115000"/>
              </a:lnSpc>
              <a:spcBef>
                <a:spcPts val="1600"/>
              </a:spcBef>
            </a:pPr>
            <a:r>
              <a:rPr lang="en" sz="1733" b="1" dirty="0">
                <a:solidFill>
                  <a:schemeClr val="dk1"/>
                </a:solidFill>
                <a:highlight>
                  <a:schemeClr val="lt1"/>
                </a:highlight>
                <a:latin typeface="Old Standard TT"/>
                <a:ea typeface="Old Standard TT"/>
                <a:cs typeface="Old Standard TT"/>
                <a:sym typeface="Old Standard TT"/>
              </a:rPr>
              <a:t>Scrum</a:t>
            </a:r>
            <a:r>
              <a:rPr lang="en" sz="1733" b="1" dirty="0">
                <a:solidFill>
                  <a:schemeClr val="dk1"/>
                </a:solidFill>
                <a:latin typeface="Old Standard TT"/>
                <a:ea typeface="Old Standard TT"/>
                <a:cs typeface="Old Standard TT"/>
                <a:sym typeface="Old Standard TT"/>
              </a:rPr>
              <a:t/>
            </a:r>
            <a:br>
              <a:rPr lang="en" sz="1733" b="1" dirty="0">
                <a:solidFill>
                  <a:schemeClr val="dk1"/>
                </a:solidFill>
                <a:latin typeface="Old Standard TT"/>
                <a:ea typeface="Old Standard TT"/>
                <a:cs typeface="Old Standard TT"/>
                <a:sym typeface="Old Standard TT"/>
              </a:rPr>
            </a:br>
            <a:r>
              <a:rPr lang="en" sz="1733" dirty="0">
                <a:solidFill>
                  <a:schemeClr val="dk1"/>
                </a:solidFill>
                <a:latin typeface="Old Standard TT"/>
                <a:ea typeface="Old Standard TT"/>
                <a:cs typeface="Old Standard TT"/>
                <a:sym typeface="Old Standard TT"/>
              </a:rPr>
              <a:t>This uses a Scrum Board, quite similar to a Kanban Board. It groups tasks into columns based on progress. Scrum usually breaks down a project into sprints, planning, and managing, one sprint at a time. </a:t>
            </a:r>
            <a:endParaRPr sz="1733" dirty="0">
              <a:solidFill>
                <a:schemeClr val="dk1"/>
              </a:solidFill>
              <a:latin typeface="Old Standard TT"/>
              <a:ea typeface="Old Standard TT"/>
              <a:cs typeface="Old Standard TT"/>
              <a:sym typeface="Old Standard TT"/>
            </a:endParaRPr>
          </a:p>
          <a:p>
            <a:pPr algn="just">
              <a:lnSpc>
                <a:spcPct val="115000"/>
              </a:lnSpc>
              <a:spcBef>
                <a:spcPts val="1600"/>
              </a:spcBef>
            </a:pPr>
            <a:r>
              <a:rPr lang="en" sz="1733" b="1" dirty="0">
                <a:solidFill>
                  <a:schemeClr val="dk1"/>
                </a:solidFill>
                <a:highlight>
                  <a:schemeClr val="lt1"/>
                </a:highlight>
                <a:latin typeface="Old Standard TT"/>
                <a:ea typeface="Old Standard TT"/>
                <a:cs typeface="Old Standard TT"/>
                <a:sym typeface="Old Standard TT"/>
              </a:rPr>
              <a:t>Extreme programming (XP)</a:t>
            </a:r>
            <a:r>
              <a:rPr lang="en" sz="1733" b="1" dirty="0">
                <a:solidFill>
                  <a:schemeClr val="dk1"/>
                </a:solidFill>
                <a:latin typeface="Old Standard TT"/>
                <a:ea typeface="Old Standard TT"/>
                <a:cs typeface="Old Standard TT"/>
                <a:sym typeface="Old Standard TT"/>
              </a:rPr>
              <a:t/>
            </a:r>
            <a:br>
              <a:rPr lang="en" sz="1733" b="1" dirty="0">
                <a:solidFill>
                  <a:schemeClr val="dk1"/>
                </a:solidFill>
                <a:latin typeface="Old Standard TT"/>
                <a:ea typeface="Old Standard TT"/>
                <a:cs typeface="Old Standard TT"/>
                <a:sym typeface="Old Standard TT"/>
              </a:rPr>
            </a:br>
            <a:r>
              <a:rPr lang="en" sz="1733" dirty="0">
                <a:solidFill>
                  <a:schemeClr val="dk1"/>
                </a:solidFill>
                <a:latin typeface="Old Standard TT"/>
                <a:ea typeface="Old Standard TT"/>
                <a:cs typeface="Old Standard TT"/>
                <a:sym typeface="Old Standard TT"/>
              </a:rPr>
              <a:t>Designed for Agile software development projects, XP focuses on continuous software development and customer delivery. </a:t>
            </a:r>
            <a:endParaRPr sz="1733" dirty="0">
              <a:solidFill>
                <a:schemeClr val="dk1"/>
              </a:solidFill>
              <a:latin typeface="Old Standard TT"/>
              <a:ea typeface="Old Standard TT"/>
              <a:cs typeface="Old Standard TT"/>
              <a:sym typeface="Old Standard TT"/>
            </a:endParaRPr>
          </a:p>
          <a:p>
            <a:pPr algn="just">
              <a:lnSpc>
                <a:spcPct val="115000"/>
              </a:lnSpc>
              <a:spcBef>
                <a:spcPts val="1600"/>
              </a:spcBef>
              <a:spcAft>
                <a:spcPts val="1600"/>
              </a:spcAft>
            </a:pPr>
            <a:r>
              <a:rPr lang="en" sz="1733" b="1" dirty="0">
                <a:solidFill>
                  <a:schemeClr val="dk1"/>
                </a:solidFill>
                <a:highlight>
                  <a:schemeClr val="lt1"/>
                </a:highlight>
                <a:latin typeface="Old Standard TT"/>
                <a:ea typeface="Old Standard TT"/>
                <a:cs typeface="Old Standard TT"/>
                <a:sym typeface="Old Standard TT"/>
              </a:rPr>
              <a:t>Feature-driven Development (FDD)</a:t>
            </a:r>
            <a:r>
              <a:rPr lang="en" sz="1733" b="1" dirty="0">
                <a:solidFill>
                  <a:schemeClr val="dk1"/>
                </a:solidFill>
                <a:latin typeface="Old Standard TT"/>
                <a:ea typeface="Old Standard TT"/>
                <a:cs typeface="Old Standard TT"/>
                <a:sym typeface="Old Standard TT"/>
              </a:rPr>
              <a:t/>
            </a:r>
            <a:br>
              <a:rPr lang="en" sz="1733" b="1" dirty="0">
                <a:solidFill>
                  <a:schemeClr val="dk1"/>
                </a:solidFill>
                <a:latin typeface="Old Standard TT"/>
                <a:ea typeface="Old Standard TT"/>
                <a:cs typeface="Old Standard TT"/>
                <a:sym typeface="Old Standard TT"/>
              </a:rPr>
            </a:br>
            <a:r>
              <a:rPr lang="en" sz="1733" dirty="0">
                <a:solidFill>
                  <a:schemeClr val="dk1"/>
                </a:solidFill>
                <a:latin typeface="Old Standard TT"/>
                <a:ea typeface="Old Standard TT"/>
                <a:cs typeface="Old Standard TT"/>
                <a:sym typeface="Old Standard TT"/>
              </a:rPr>
              <a:t>It is also one of the software-specific Agile frameworks. In this methodology, software models are created every two weeks. This requires a development and design plan for every software model feature. </a:t>
            </a:r>
            <a:endParaRPr sz="2133"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2359004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41"/>
          <p:cNvSpPr txBox="1">
            <a:spLocks noGrp="1"/>
          </p:cNvSpPr>
          <p:nvPr>
            <p:ph type="title"/>
          </p:nvPr>
        </p:nvSpPr>
        <p:spPr>
          <a:xfrm>
            <a:off x="2651395" y="666814"/>
            <a:ext cx="9702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What is Scrum</a:t>
            </a:r>
            <a:endParaRPr sz="2267" dirty="0">
              <a:solidFill>
                <a:schemeClr val="dk1"/>
              </a:solidFill>
            </a:endParaRPr>
          </a:p>
        </p:txBody>
      </p:sp>
      <p:sp>
        <p:nvSpPr>
          <p:cNvPr id="955" name="Google Shape;955;p141"/>
          <p:cNvSpPr txBox="1"/>
          <p:nvPr/>
        </p:nvSpPr>
        <p:spPr>
          <a:xfrm>
            <a:off x="448533" y="1534834"/>
            <a:ext cx="4119600" cy="5328598"/>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spcAft>
                <a:spcPts val="1600"/>
              </a:spcAft>
            </a:pPr>
            <a:r>
              <a:rPr lang="en" sz="2400">
                <a:solidFill>
                  <a:schemeClr val="dk1"/>
                </a:solidFill>
                <a:highlight>
                  <a:schemeClr val="lt1"/>
                </a:highlight>
                <a:latin typeface="Old Standard TT"/>
                <a:ea typeface="Old Standard TT"/>
                <a:cs typeface="Old Standard TT"/>
                <a:sym typeface="Old Standard TT"/>
              </a:rPr>
              <a:t>Scrum framework is used for managing product development and other knowledge-related work. It is structured in such a way that it allows project teams to incorporate best practices from other frameworks. In this lesson of the Agile Scrum tutorial, you’ll learn the A-Z of Scrum.</a:t>
            </a:r>
            <a:endParaRPr sz="3200">
              <a:solidFill>
                <a:schemeClr val="dk1"/>
              </a:solidFill>
              <a:highlight>
                <a:schemeClr val="lt1"/>
              </a:highlight>
              <a:latin typeface="Old Standard TT"/>
              <a:ea typeface="Old Standard TT"/>
              <a:cs typeface="Old Standard TT"/>
              <a:sym typeface="Old Standard TT"/>
            </a:endParaRPr>
          </a:p>
        </p:txBody>
      </p:sp>
      <p:pic>
        <p:nvPicPr>
          <p:cNvPr id="956" name="Google Shape;956;p141"/>
          <p:cNvPicPr preferRelativeResize="0"/>
          <p:nvPr/>
        </p:nvPicPr>
        <p:blipFill>
          <a:blip r:embed="rId3">
            <a:alphaModFix/>
          </a:blip>
          <a:stretch>
            <a:fillRect/>
          </a:stretch>
        </p:blipFill>
        <p:spPr>
          <a:xfrm>
            <a:off x="5064632" y="1963033"/>
            <a:ext cx="6650101" cy="4472200"/>
          </a:xfrm>
          <a:prstGeom prst="rect">
            <a:avLst/>
          </a:prstGeom>
          <a:noFill/>
          <a:ln>
            <a:noFill/>
          </a:ln>
        </p:spPr>
      </p:pic>
    </p:spTree>
    <p:extLst>
      <p:ext uri="{BB962C8B-B14F-4D97-AF65-F5344CB8AC3E}">
        <p14:creationId xmlns:p14="http://schemas.microsoft.com/office/powerpoint/2010/main" val="16323455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42"/>
          <p:cNvSpPr txBox="1">
            <a:spLocks noGrp="1"/>
          </p:cNvSpPr>
          <p:nvPr>
            <p:ph type="title"/>
          </p:nvPr>
        </p:nvSpPr>
        <p:spPr>
          <a:xfrm>
            <a:off x="2548800" y="494433"/>
            <a:ext cx="9643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Understanding Agile Process</a:t>
            </a:r>
            <a:endParaRPr sz="2267" dirty="0">
              <a:solidFill>
                <a:schemeClr val="dk1"/>
              </a:solidFill>
            </a:endParaRPr>
          </a:p>
        </p:txBody>
      </p:sp>
      <p:pic>
        <p:nvPicPr>
          <p:cNvPr id="962" name="Google Shape;962;p142"/>
          <p:cNvPicPr preferRelativeResize="0"/>
          <p:nvPr/>
        </p:nvPicPr>
        <p:blipFill>
          <a:blip r:embed="rId3">
            <a:alphaModFix/>
          </a:blip>
          <a:stretch>
            <a:fillRect/>
          </a:stretch>
        </p:blipFill>
        <p:spPr>
          <a:xfrm>
            <a:off x="4755468" y="2115399"/>
            <a:ext cx="7018701" cy="4742601"/>
          </a:xfrm>
          <a:prstGeom prst="rect">
            <a:avLst/>
          </a:prstGeom>
          <a:noFill/>
          <a:ln>
            <a:noFill/>
          </a:ln>
        </p:spPr>
      </p:pic>
      <p:sp>
        <p:nvSpPr>
          <p:cNvPr id="963" name="Google Shape;963;p142"/>
          <p:cNvSpPr txBox="1"/>
          <p:nvPr/>
        </p:nvSpPr>
        <p:spPr>
          <a:xfrm>
            <a:off x="695068" y="1799640"/>
            <a:ext cx="4060400" cy="4918229"/>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400" dirty="0">
                <a:solidFill>
                  <a:schemeClr val="dk1"/>
                </a:solidFill>
                <a:highlight>
                  <a:schemeClr val="lt1"/>
                </a:highlight>
                <a:latin typeface="Old Standard TT"/>
                <a:ea typeface="Old Standard TT"/>
                <a:cs typeface="Old Standard TT"/>
                <a:sym typeface="Old Standard TT"/>
              </a:rPr>
              <a:t>Agile is used for improving the project management and software development process. It helps project teams to deliver value to customers. The work provided, although small, is incremental in nature. As a result, teams are able to respond to changes quite efficiently.</a:t>
            </a:r>
            <a:endParaRPr sz="2800" dirty="0">
              <a:solidFill>
                <a:schemeClr val="dk1"/>
              </a:solidFill>
              <a:highlight>
                <a:schemeClr val="lt1"/>
              </a:highlight>
              <a:latin typeface="Old Standard TT"/>
              <a:ea typeface="Old Standard TT"/>
              <a:cs typeface="Old Standard TT"/>
              <a:sym typeface="Old Standard TT"/>
            </a:endParaRPr>
          </a:p>
        </p:txBody>
      </p:sp>
    </p:spTree>
    <p:extLst>
      <p:ext uri="{BB962C8B-B14F-4D97-AF65-F5344CB8AC3E}">
        <p14:creationId xmlns:p14="http://schemas.microsoft.com/office/powerpoint/2010/main" val="28532168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43"/>
          <p:cNvSpPr txBox="1">
            <a:spLocks noGrp="1"/>
          </p:cNvSpPr>
          <p:nvPr>
            <p:ph type="title"/>
          </p:nvPr>
        </p:nvSpPr>
        <p:spPr>
          <a:xfrm>
            <a:off x="2501600" y="632976"/>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Scrum vs. Kanban</a:t>
            </a:r>
            <a:endParaRPr sz="2267" dirty="0">
              <a:solidFill>
                <a:schemeClr val="dk1"/>
              </a:solidFill>
            </a:endParaRPr>
          </a:p>
        </p:txBody>
      </p:sp>
      <p:sp>
        <p:nvSpPr>
          <p:cNvPr id="969" name="Google Shape;969;p143"/>
          <p:cNvSpPr txBox="1"/>
          <p:nvPr/>
        </p:nvSpPr>
        <p:spPr>
          <a:xfrm>
            <a:off x="724579" y="1582994"/>
            <a:ext cx="5382924" cy="5257809"/>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buClr>
                <a:schemeClr val="dk1"/>
              </a:buClr>
              <a:buSzPts val="1100"/>
            </a:pPr>
            <a:r>
              <a:rPr lang="en" sz="2000" dirty="0">
                <a:solidFill>
                  <a:schemeClr val="dk1"/>
                </a:solidFill>
                <a:highlight>
                  <a:schemeClr val="lt1"/>
                </a:highlight>
                <a:latin typeface="Old Standard TT"/>
                <a:ea typeface="Old Standard TT"/>
                <a:cs typeface="Old Standard TT"/>
                <a:sym typeface="Old Standard TT"/>
              </a:rPr>
              <a:t>Kanban includes visualizing all the work, limiting work in progress, and maximizing output. In Kanban, the project teams focus on reducing the project cycle from start to finish, usually by using a kanban board and continuously improving the workflow. </a:t>
            </a:r>
            <a:endParaRPr sz="2000" dirty="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pPr>
            <a:r>
              <a:rPr lang="en" sz="2000" dirty="0">
                <a:solidFill>
                  <a:schemeClr val="dk1"/>
                </a:solidFill>
                <a:highlight>
                  <a:schemeClr val="lt1"/>
                </a:highlight>
                <a:latin typeface="Old Standard TT"/>
                <a:ea typeface="Old Standard TT"/>
                <a:cs typeface="Old Standard TT"/>
                <a:sym typeface="Old Standard TT"/>
              </a:rPr>
              <a:t>On the other hand, Scrum teams are committed to shipping working software through sprints. The goal is to build learning loops to collect and integrate customer feedback. Scrum project teams adopt specific roles and hold regular ceremonies to keep things moving forward.</a:t>
            </a:r>
            <a:endParaRPr sz="2000" dirty="0">
              <a:solidFill>
                <a:schemeClr val="dk1"/>
              </a:solidFill>
              <a:highlight>
                <a:schemeClr val="lt1"/>
              </a:highlight>
              <a:latin typeface="Old Standard TT"/>
              <a:ea typeface="Old Standard TT"/>
              <a:cs typeface="Old Standard TT"/>
              <a:sym typeface="Old Standard TT"/>
            </a:endParaRPr>
          </a:p>
        </p:txBody>
      </p:sp>
      <p:pic>
        <p:nvPicPr>
          <p:cNvPr id="970" name="Google Shape;970;p143"/>
          <p:cNvPicPr preferRelativeResize="0"/>
          <p:nvPr/>
        </p:nvPicPr>
        <p:blipFill>
          <a:blip r:embed="rId3">
            <a:alphaModFix/>
          </a:blip>
          <a:stretch>
            <a:fillRect/>
          </a:stretch>
        </p:blipFill>
        <p:spPr>
          <a:xfrm>
            <a:off x="6107503" y="1811547"/>
            <a:ext cx="6084498" cy="4442604"/>
          </a:xfrm>
          <a:prstGeom prst="rect">
            <a:avLst/>
          </a:prstGeom>
          <a:noFill/>
          <a:ln>
            <a:noFill/>
          </a:ln>
        </p:spPr>
      </p:pic>
    </p:spTree>
    <p:extLst>
      <p:ext uri="{BB962C8B-B14F-4D97-AF65-F5344CB8AC3E}">
        <p14:creationId xmlns:p14="http://schemas.microsoft.com/office/powerpoint/2010/main" val="4234449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44"/>
          <p:cNvSpPr txBox="1">
            <a:spLocks noGrp="1"/>
          </p:cNvSpPr>
          <p:nvPr>
            <p:ph type="title"/>
          </p:nvPr>
        </p:nvSpPr>
        <p:spPr>
          <a:xfrm>
            <a:off x="2548800" y="507633"/>
            <a:ext cx="9643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Agile is a Mindset</a:t>
            </a:r>
            <a:endParaRPr sz="2267" dirty="0">
              <a:solidFill>
                <a:schemeClr val="dk1"/>
              </a:solidFill>
            </a:endParaRPr>
          </a:p>
        </p:txBody>
      </p:sp>
      <p:sp>
        <p:nvSpPr>
          <p:cNvPr id="976" name="Google Shape;976;p144"/>
          <p:cNvSpPr txBox="1"/>
          <p:nvPr/>
        </p:nvSpPr>
        <p:spPr>
          <a:xfrm>
            <a:off x="590200" y="1679784"/>
            <a:ext cx="10894800" cy="1661953"/>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000" dirty="0">
                <a:highlight>
                  <a:schemeClr val="lt1"/>
                </a:highlight>
                <a:latin typeface="Old Standard TT"/>
                <a:ea typeface="Old Standard TT"/>
                <a:cs typeface="Old Standard TT"/>
                <a:sym typeface="Old Standard TT"/>
              </a:rPr>
              <a:t>The values and principles of the Agile Manifesto serve as the foundation for the agile mindset. These values and principles offer direction on change, react, and handle uncertainty. Try something you think might work when faced with uncertainty, get feedback, and make adjustments as needed.</a:t>
            </a:r>
            <a:endParaRPr sz="2000" dirty="0">
              <a:highlight>
                <a:schemeClr val="lt1"/>
              </a:highlight>
              <a:latin typeface="Old Standard TT"/>
              <a:ea typeface="Old Standard TT"/>
              <a:cs typeface="Old Standard TT"/>
              <a:sym typeface="Old Standard TT"/>
            </a:endParaRPr>
          </a:p>
        </p:txBody>
      </p:sp>
      <p:pic>
        <p:nvPicPr>
          <p:cNvPr id="977" name="Google Shape;977;p144"/>
          <p:cNvPicPr preferRelativeResize="0"/>
          <p:nvPr/>
        </p:nvPicPr>
        <p:blipFill>
          <a:blip r:embed="rId3">
            <a:alphaModFix/>
          </a:blip>
          <a:stretch>
            <a:fillRect/>
          </a:stretch>
        </p:blipFill>
        <p:spPr>
          <a:xfrm>
            <a:off x="3312542" y="3519576"/>
            <a:ext cx="6634651" cy="3166169"/>
          </a:xfrm>
          <a:prstGeom prst="rect">
            <a:avLst/>
          </a:prstGeom>
          <a:noFill/>
          <a:ln>
            <a:noFill/>
          </a:ln>
        </p:spPr>
      </p:pic>
    </p:spTree>
    <p:extLst>
      <p:ext uri="{BB962C8B-B14F-4D97-AF65-F5344CB8AC3E}">
        <p14:creationId xmlns:p14="http://schemas.microsoft.com/office/powerpoint/2010/main" val="18706242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45"/>
          <p:cNvSpPr txBox="1">
            <a:spLocks noGrp="1"/>
          </p:cNvSpPr>
          <p:nvPr>
            <p:ph type="title"/>
          </p:nvPr>
        </p:nvSpPr>
        <p:spPr>
          <a:xfrm>
            <a:off x="2645943" y="667482"/>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Key Agile Concepts</a:t>
            </a:r>
            <a:endParaRPr sz="2267" dirty="0">
              <a:solidFill>
                <a:schemeClr val="dk1"/>
              </a:solidFill>
            </a:endParaRPr>
          </a:p>
        </p:txBody>
      </p:sp>
      <p:sp>
        <p:nvSpPr>
          <p:cNvPr id="983" name="Google Shape;983;p145"/>
          <p:cNvSpPr txBox="1"/>
          <p:nvPr/>
        </p:nvSpPr>
        <p:spPr>
          <a:xfrm>
            <a:off x="566567" y="1762422"/>
            <a:ext cx="11119200" cy="5051664"/>
          </a:xfrm>
          <a:prstGeom prst="rect">
            <a:avLst/>
          </a:prstGeom>
          <a:noFill/>
          <a:ln>
            <a:noFill/>
          </a:ln>
        </p:spPr>
        <p:txBody>
          <a:bodyPr spcFirstLastPara="1" wrap="square" lIns="121900" tIns="121900" rIns="121900" bIns="121900" anchor="t" anchorCtr="0">
            <a:spAutoFit/>
          </a:bodyPr>
          <a:lstStyle/>
          <a:p>
            <a:pPr marL="609585" indent="-414856" algn="just">
              <a:lnSpc>
                <a:spcPct val="115000"/>
              </a:lnSpc>
              <a:spcBef>
                <a:spcPts val="1600"/>
              </a:spcBef>
              <a:buSzPts val="1300"/>
              <a:buFont typeface="Old Standard TT"/>
              <a:buChar char="❏"/>
            </a:pPr>
            <a:r>
              <a:rPr lang="en" sz="1733" dirty="0">
                <a:highlight>
                  <a:schemeClr val="lt1"/>
                </a:highlight>
                <a:latin typeface="Old Standard TT"/>
                <a:ea typeface="Old Standard TT"/>
                <a:cs typeface="Old Standard TT"/>
                <a:sym typeface="Old Standard TT"/>
              </a:rPr>
              <a:t>User Stories:</a:t>
            </a:r>
            <a:r>
              <a:rPr lang="en" sz="1733" dirty="0">
                <a:latin typeface="Old Standard TT"/>
                <a:ea typeface="Old Standard TT"/>
                <a:cs typeface="Old Standard TT"/>
                <a:sym typeface="Old Standard TT"/>
              </a:rPr>
              <a:t> The team divides the work into functional units known as "user stories" in consultation with the client or product owner. Each user story must add something valuable to the final product.</a:t>
            </a:r>
            <a:endParaRPr sz="1733" dirty="0">
              <a:latin typeface="Old Standard TT"/>
              <a:ea typeface="Old Standard TT"/>
              <a:cs typeface="Old Standard TT"/>
              <a:sym typeface="Old Standard TT"/>
            </a:endParaRPr>
          </a:p>
          <a:p>
            <a:pPr marL="609585" indent="-414856" algn="just">
              <a:lnSpc>
                <a:spcPct val="115000"/>
              </a:lnSpc>
              <a:buSzPts val="1300"/>
              <a:buFont typeface="Old Standard TT"/>
              <a:buChar char="❏"/>
            </a:pPr>
            <a:r>
              <a:rPr lang="en" sz="1733" dirty="0">
                <a:highlight>
                  <a:schemeClr val="lt1"/>
                </a:highlight>
                <a:latin typeface="Old Standard TT"/>
                <a:ea typeface="Old Standard TT"/>
                <a:cs typeface="Old Standard TT"/>
                <a:sym typeface="Old Standard TT"/>
              </a:rPr>
              <a:t>Daily Meeting: </a:t>
            </a:r>
            <a:r>
              <a:rPr lang="en" sz="1733" dirty="0">
                <a:latin typeface="Old Standard TT"/>
                <a:ea typeface="Old Standard TT"/>
                <a:cs typeface="Old Standard TT"/>
                <a:sym typeface="Old Standard TT"/>
              </a:rPr>
              <a:t>The team meets every day at the same time to update everyone on the information necessary for coordination:</a:t>
            </a:r>
            <a:endParaRPr sz="1733" dirty="0">
              <a:latin typeface="Old Standard TT"/>
              <a:ea typeface="Old Standard TT"/>
              <a:cs typeface="Old Standard TT"/>
              <a:sym typeface="Old Standard TT"/>
            </a:endParaRPr>
          </a:p>
          <a:p>
            <a:pPr marL="609585" indent="-414856" algn="just">
              <a:lnSpc>
                <a:spcPct val="115000"/>
              </a:lnSpc>
              <a:buSzPts val="1300"/>
              <a:buFont typeface="Old Standard TT"/>
              <a:buChar char="❏"/>
            </a:pPr>
            <a:r>
              <a:rPr lang="en" sz="1733" dirty="0">
                <a:highlight>
                  <a:schemeClr val="lt1"/>
                </a:highlight>
                <a:latin typeface="Old Standard TT"/>
                <a:ea typeface="Old Standard TT"/>
                <a:cs typeface="Old Standard TT"/>
                <a:sym typeface="Old Standard TT"/>
              </a:rPr>
              <a:t>Personas:</a:t>
            </a:r>
            <a:r>
              <a:rPr lang="en" sz="1733" dirty="0">
                <a:latin typeface="Old Standard TT"/>
                <a:ea typeface="Old Standard TT"/>
                <a:cs typeface="Old Standard TT"/>
                <a:sym typeface="Old Standard TT"/>
              </a:rPr>
              <a:t> When the project requires it, the team creates in-depth, fabricated biographies of hypothetical users of the intended product. </a:t>
            </a:r>
            <a:endParaRPr sz="1733" dirty="0">
              <a:latin typeface="Old Standard TT"/>
              <a:ea typeface="Old Standard TT"/>
              <a:cs typeface="Old Standard TT"/>
              <a:sym typeface="Old Standard TT"/>
            </a:endParaRPr>
          </a:p>
          <a:p>
            <a:pPr marL="609585" indent="-414856" algn="just">
              <a:lnSpc>
                <a:spcPct val="115000"/>
              </a:lnSpc>
              <a:buSzPts val="1300"/>
              <a:buFont typeface="Old Standard TT"/>
              <a:buChar char="❏"/>
            </a:pPr>
            <a:r>
              <a:rPr lang="en" sz="1733" dirty="0">
                <a:highlight>
                  <a:schemeClr val="lt1"/>
                </a:highlight>
                <a:latin typeface="Old Standard TT"/>
                <a:ea typeface="Old Standard TT"/>
                <a:cs typeface="Old Standard TT"/>
                <a:sym typeface="Old Standard TT"/>
              </a:rPr>
              <a:t>Team: </a:t>
            </a:r>
            <a:r>
              <a:rPr lang="en" sz="1733" dirty="0">
                <a:latin typeface="Old Standard TT"/>
                <a:ea typeface="Old Standard TT"/>
                <a:cs typeface="Old Standard TT"/>
                <a:sym typeface="Old Standard TT"/>
              </a:rPr>
              <a:t>A small group of individuals assigned to the same project or effort, almost all of whom work full-time, is referred to as a "team" in the Agile context.</a:t>
            </a:r>
            <a:endParaRPr sz="1733" dirty="0">
              <a:latin typeface="Old Standard TT"/>
              <a:ea typeface="Old Standard TT"/>
              <a:cs typeface="Old Standard TT"/>
              <a:sym typeface="Old Standard TT"/>
            </a:endParaRPr>
          </a:p>
          <a:p>
            <a:pPr marL="609585" indent="-414856" algn="just">
              <a:lnSpc>
                <a:spcPct val="115000"/>
              </a:lnSpc>
              <a:buSzPts val="1300"/>
              <a:buFont typeface="Old Standard TT"/>
              <a:buChar char="❏"/>
            </a:pPr>
            <a:r>
              <a:rPr lang="en" sz="1733" dirty="0">
                <a:highlight>
                  <a:schemeClr val="lt1"/>
                </a:highlight>
                <a:latin typeface="Old Standard TT"/>
                <a:ea typeface="Old Standard TT"/>
                <a:cs typeface="Old Standard TT"/>
                <a:sym typeface="Old Standard TT"/>
              </a:rPr>
              <a:t>Incremental Development: </a:t>
            </a:r>
            <a:r>
              <a:rPr lang="en" sz="1733" dirty="0">
                <a:latin typeface="Old Standard TT"/>
                <a:ea typeface="Old Standard TT"/>
                <a:cs typeface="Old Standard TT"/>
                <a:sym typeface="Old Standard TT"/>
              </a:rPr>
              <a:t>Agile teams prefer to use an incremental development strategy, which in an Agile setting means that each iteration of the product improves on the one before it by including user-visible functionality.</a:t>
            </a:r>
            <a:endParaRPr sz="1733" dirty="0">
              <a:latin typeface="Old Standard TT"/>
              <a:ea typeface="Old Standard TT"/>
              <a:cs typeface="Old Standard TT"/>
              <a:sym typeface="Old Standard TT"/>
            </a:endParaRPr>
          </a:p>
          <a:p>
            <a:pPr marL="609585" indent="-414856" algn="just">
              <a:lnSpc>
                <a:spcPct val="115000"/>
              </a:lnSpc>
              <a:buSzPts val="1300"/>
              <a:buFont typeface="Old Standard TT"/>
              <a:buChar char="❏"/>
            </a:pPr>
            <a:r>
              <a:rPr lang="en" sz="1733" dirty="0">
                <a:highlight>
                  <a:schemeClr val="lt1"/>
                </a:highlight>
                <a:latin typeface="Old Standard TT"/>
                <a:ea typeface="Old Standard TT"/>
                <a:cs typeface="Old Standard TT"/>
                <a:sym typeface="Old Standard TT"/>
              </a:rPr>
              <a:t>Iterative development: </a:t>
            </a:r>
            <a:r>
              <a:rPr lang="en" sz="1733" dirty="0">
                <a:latin typeface="Old Standard TT"/>
                <a:ea typeface="Old Standard TT"/>
                <a:cs typeface="Old Standard TT"/>
                <a:sym typeface="Old Standard TT"/>
              </a:rPr>
              <a:t>Agile projects intentionally permit "repeating" software development activities and the potential for "revisiting" the same work products, known as iterative development.</a:t>
            </a:r>
            <a:endParaRPr sz="1733" dirty="0">
              <a:latin typeface="Old Standard TT"/>
              <a:ea typeface="Old Standard TT"/>
              <a:cs typeface="Old Standard TT"/>
              <a:sym typeface="Old Standard TT"/>
            </a:endParaRPr>
          </a:p>
          <a:p>
            <a:pPr marL="609585" indent="-414856" algn="just">
              <a:lnSpc>
                <a:spcPct val="115000"/>
              </a:lnSpc>
              <a:buSzPts val="1300"/>
              <a:buFont typeface="Old Standard TT"/>
              <a:buChar char="❏"/>
            </a:pPr>
            <a:r>
              <a:rPr lang="en" sz="1733" dirty="0">
                <a:highlight>
                  <a:schemeClr val="lt1"/>
                </a:highlight>
                <a:latin typeface="Old Standard TT"/>
                <a:ea typeface="Old Standard TT"/>
                <a:cs typeface="Old Standard TT"/>
                <a:sym typeface="Old Standard TT"/>
              </a:rPr>
              <a:t>Milestone Retrospective: </a:t>
            </a:r>
            <a:r>
              <a:rPr lang="en" sz="1733" dirty="0">
                <a:latin typeface="Old Standard TT"/>
                <a:ea typeface="Old Standard TT"/>
                <a:cs typeface="Old Standard TT"/>
                <a:sym typeface="Old Standard TT"/>
              </a:rPr>
              <a:t>After a project has been running for a while, the team dedicates one to three days to examine the key moments.</a:t>
            </a:r>
            <a:endParaRPr sz="1733" dirty="0">
              <a:latin typeface="Old Standard TT"/>
              <a:ea typeface="Old Standard TT"/>
              <a:cs typeface="Old Standard TT"/>
              <a:sym typeface="Old Standard TT"/>
            </a:endParaRPr>
          </a:p>
        </p:txBody>
      </p:sp>
    </p:spTree>
    <p:extLst>
      <p:ext uri="{BB962C8B-B14F-4D97-AF65-F5344CB8AC3E}">
        <p14:creationId xmlns:p14="http://schemas.microsoft.com/office/powerpoint/2010/main" val="9891554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46"/>
          <p:cNvSpPr txBox="1">
            <a:spLocks noGrp="1"/>
          </p:cNvSpPr>
          <p:nvPr>
            <p:ph type="title"/>
          </p:nvPr>
        </p:nvSpPr>
        <p:spPr>
          <a:xfrm>
            <a:off x="2489600" y="667482"/>
            <a:ext cx="97024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Agile Disadvantages</a:t>
            </a:r>
            <a:endParaRPr sz="2267">
              <a:solidFill>
                <a:schemeClr val="dk1"/>
              </a:solidFill>
            </a:endParaRPr>
          </a:p>
        </p:txBody>
      </p:sp>
      <p:sp>
        <p:nvSpPr>
          <p:cNvPr id="989" name="Google Shape;989;p146"/>
          <p:cNvSpPr txBox="1"/>
          <p:nvPr/>
        </p:nvSpPr>
        <p:spPr>
          <a:xfrm>
            <a:off x="448533" y="2392601"/>
            <a:ext cx="11107200" cy="2339318"/>
          </a:xfrm>
          <a:prstGeom prst="rect">
            <a:avLst/>
          </a:prstGeom>
          <a:noFill/>
          <a:ln>
            <a:noFill/>
          </a:ln>
        </p:spPr>
        <p:txBody>
          <a:bodyPr spcFirstLastPara="1" wrap="square" lIns="121900" tIns="121900" rIns="121900" bIns="121900" anchor="t" anchorCtr="0">
            <a:spAutoFit/>
          </a:bodyPr>
          <a:lstStyle/>
          <a:p>
            <a:pPr marL="609585" indent="-397923" algn="just">
              <a:lnSpc>
                <a:spcPct val="115000"/>
              </a:lnSpc>
              <a:spcBef>
                <a:spcPts val="1600"/>
              </a:spcBef>
              <a:buClr>
                <a:schemeClr val="dk1"/>
              </a:buClr>
              <a:buSzPts val="1100"/>
              <a:buChar char="❏"/>
            </a:pPr>
            <a:r>
              <a:rPr lang="en" sz="2667">
                <a:solidFill>
                  <a:schemeClr val="dk1"/>
                </a:solidFill>
                <a:highlight>
                  <a:schemeClr val="lt1"/>
                </a:highlight>
                <a:latin typeface="Old Standard TT"/>
                <a:ea typeface="Old Standard TT"/>
                <a:cs typeface="Old Standard TT"/>
                <a:sym typeface="Old Standard TT"/>
              </a:rPr>
              <a:t>Organizational cultures can conflict with agile values</a:t>
            </a:r>
            <a:endParaRPr sz="2667">
              <a:solidFill>
                <a:schemeClr val="dk1"/>
              </a:solidFill>
              <a:highlight>
                <a:schemeClr val="lt1"/>
              </a:highlight>
              <a:latin typeface="Old Standard TT"/>
              <a:ea typeface="Old Standard TT"/>
              <a:cs typeface="Old Standard TT"/>
              <a:sym typeface="Old Standard TT"/>
            </a:endParaRPr>
          </a:p>
          <a:p>
            <a:pPr marL="609585" indent="-397923" algn="just">
              <a:lnSpc>
                <a:spcPct val="115000"/>
              </a:lnSpc>
              <a:buClr>
                <a:schemeClr val="dk1"/>
              </a:buClr>
              <a:buSzPts val="1100"/>
              <a:buChar char="❏"/>
            </a:pPr>
            <a:r>
              <a:rPr lang="en" sz="2667">
                <a:solidFill>
                  <a:schemeClr val="dk1"/>
                </a:solidFill>
                <a:highlight>
                  <a:schemeClr val="lt1"/>
                </a:highlight>
                <a:latin typeface="Old Standard TT"/>
                <a:ea typeface="Old Standard TT"/>
                <a:cs typeface="Old Standard TT"/>
                <a:sym typeface="Old Standard TT"/>
              </a:rPr>
              <a:t>Teams may use inconsistent practices</a:t>
            </a:r>
            <a:endParaRPr sz="2667">
              <a:solidFill>
                <a:schemeClr val="dk1"/>
              </a:solidFill>
              <a:highlight>
                <a:schemeClr val="lt1"/>
              </a:highlight>
              <a:latin typeface="Old Standard TT"/>
              <a:ea typeface="Old Standard TT"/>
              <a:cs typeface="Old Standard TT"/>
              <a:sym typeface="Old Standard TT"/>
            </a:endParaRPr>
          </a:p>
          <a:p>
            <a:pPr marL="609585" indent="-397923" algn="just">
              <a:lnSpc>
                <a:spcPct val="115000"/>
              </a:lnSpc>
              <a:buClr>
                <a:schemeClr val="dk1"/>
              </a:buClr>
              <a:buSzPts val="1100"/>
              <a:buChar char="❏"/>
            </a:pPr>
            <a:r>
              <a:rPr lang="en" sz="2667">
                <a:solidFill>
                  <a:schemeClr val="dk1"/>
                </a:solidFill>
                <a:highlight>
                  <a:schemeClr val="lt1"/>
                </a:highlight>
                <a:latin typeface="Old Standard TT"/>
                <a:ea typeface="Old Standard TT"/>
                <a:cs typeface="Old Standard TT"/>
                <a:sym typeface="Old Standard TT"/>
              </a:rPr>
              <a:t>Teams may encounter resistance from organizations to change in adoption.</a:t>
            </a:r>
            <a:endParaRPr sz="2667">
              <a:solidFill>
                <a:schemeClr val="dk1"/>
              </a:solidFill>
              <a:highlight>
                <a:schemeClr val="lt1"/>
              </a:highlight>
              <a:latin typeface="Old Standard TT"/>
              <a:ea typeface="Old Standard TT"/>
              <a:cs typeface="Old Standard TT"/>
              <a:sym typeface="Old Standard TT"/>
            </a:endParaRPr>
          </a:p>
        </p:txBody>
      </p:sp>
    </p:spTree>
    <p:extLst>
      <p:ext uri="{BB962C8B-B14F-4D97-AF65-F5344CB8AC3E}">
        <p14:creationId xmlns:p14="http://schemas.microsoft.com/office/powerpoint/2010/main" val="12444947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47"/>
          <p:cNvSpPr txBox="1">
            <a:spLocks noGrp="1"/>
          </p:cNvSpPr>
          <p:nvPr>
            <p:ph type="title"/>
          </p:nvPr>
        </p:nvSpPr>
        <p:spPr>
          <a:xfrm>
            <a:off x="2548800" y="494433"/>
            <a:ext cx="9643200" cy="861600"/>
          </a:xfrm>
          <a:prstGeom prst="rect">
            <a:avLst/>
          </a:prstGeom>
        </p:spPr>
        <p:txBody>
          <a:bodyPr spcFirstLastPara="1" vert="horz" wrap="square" lIns="121900" tIns="121900" rIns="121900" bIns="121900" rtlCol="0" anchor="ctr" anchorCtr="0">
            <a:noAutofit/>
          </a:bodyPr>
          <a:lstStyle/>
          <a:p>
            <a:r>
              <a:rPr lang="en" sz="3200" dirty="0">
                <a:solidFill>
                  <a:schemeClr val="dk1"/>
                </a:solidFill>
              </a:rPr>
              <a:t>When Should You Use </a:t>
            </a:r>
            <a:r>
              <a:rPr lang="en" sz="3200" dirty="0" smtClean="0">
                <a:solidFill>
                  <a:schemeClr val="dk1"/>
                </a:solidFill>
              </a:rPr>
              <a:t/>
            </a:r>
            <a:br>
              <a:rPr lang="en" sz="3200" dirty="0" smtClean="0">
                <a:solidFill>
                  <a:schemeClr val="dk1"/>
                </a:solidFill>
              </a:rPr>
            </a:br>
            <a:r>
              <a:rPr lang="en" sz="3200" dirty="0" smtClean="0">
                <a:solidFill>
                  <a:schemeClr val="dk1"/>
                </a:solidFill>
              </a:rPr>
              <a:t>Agile </a:t>
            </a:r>
            <a:r>
              <a:rPr lang="en" sz="3200" dirty="0">
                <a:solidFill>
                  <a:schemeClr val="dk1"/>
                </a:solidFill>
              </a:rPr>
              <a:t>Project Management?</a:t>
            </a:r>
            <a:endParaRPr sz="1467" dirty="0">
              <a:solidFill>
                <a:schemeClr val="dk1"/>
              </a:solidFill>
            </a:endParaRPr>
          </a:p>
        </p:txBody>
      </p:sp>
      <p:sp>
        <p:nvSpPr>
          <p:cNvPr id="995" name="Google Shape;995;p147"/>
          <p:cNvSpPr txBox="1"/>
          <p:nvPr/>
        </p:nvSpPr>
        <p:spPr>
          <a:xfrm>
            <a:off x="448533" y="1818735"/>
            <a:ext cx="11213600" cy="4678163"/>
          </a:xfrm>
          <a:prstGeom prst="rect">
            <a:avLst/>
          </a:prstGeom>
          <a:noFill/>
          <a:ln>
            <a:noFill/>
          </a:ln>
        </p:spPr>
        <p:txBody>
          <a:bodyPr spcFirstLastPara="1" wrap="square" lIns="121900" tIns="121900" rIns="121900" bIns="121900" anchor="t" anchorCtr="0">
            <a:spAutoFit/>
          </a:bodyPr>
          <a:lstStyle/>
          <a:p>
            <a:pPr algn="just"/>
            <a:r>
              <a:rPr lang="en" sz="3600" dirty="0">
                <a:solidFill>
                  <a:schemeClr val="dk1"/>
                </a:solidFill>
                <a:latin typeface="Old Standard TT"/>
                <a:ea typeface="Old Standard TT"/>
                <a:cs typeface="Old Standard TT"/>
                <a:sym typeface="Old Standard TT"/>
              </a:rPr>
              <a:t>Agile is a project management approach that is better suited for ongoing projects and projects where specific details are unclear from the beginning because of its core principles, which include continuous delivery, iteration, adaptability, and short time frames, among others. Therefore, an Agile approach is a good choice for a project lacking precise constraints, deadlines, or resources.</a:t>
            </a:r>
            <a:endParaRPr sz="3600"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943577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48"/>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Microservice</a:t>
            </a:r>
            <a:endParaRPr>
              <a:solidFill>
                <a:schemeClr val="dk1"/>
              </a:solidFill>
            </a:endParaRPr>
          </a:p>
        </p:txBody>
      </p:sp>
    </p:spTree>
    <p:extLst>
      <p:ext uri="{BB962C8B-B14F-4D97-AF65-F5344CB8AC3E}">
        <p14:creationId xmlns:p14="http://schemas.microsoft.com/office/powerpoint/2010/main" val="2152068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1617133" y="567340"/>
            <a:ext cx="9088800" cy="817600"/>
          </a:xfrm>
          <a:prstGeom prst="rect">
            <a:avLst/>
          </a:prstGeom>
        </p:spPr>
        <p:txBody>
          <a:bodyPr spcFirstLastPara="1" vert="horz" wrap="square" lIns="121900" tIns="121900" rIns="121900" bIns="121900" rtlCol="0" anchor="t" anchorCtr="0">
            <a:noAutofit/>
          </a:bodyPr>
          <a:lstStyle/>
          <a:p>
            <a:pPr algn="ctr"/>
            <a:r>
              <a:rPr lang="en" sz="2400" dirty="0"/>
              <a:t>The difference between enterprise software development </a:t>
            </a:r>
            <a:r>
              <a:rPr lang="en" sz="2400" dirty="0" smtClean="0"/>
              <a:t/>
            </a:r>
            <a:br>
              <a:rPr lang="en" sz="2400" dirty="0" smtClean="0"/>
            </a:br>
            <a:r>
              <a:rPr lang="en" sz="2400" dirty="0" smtClean="0"/>
              <a:t>and </a:t>
            </a:r>
            <a:r>
              <a:rPr lang="en" sz="2400" dirty="0"/>
              <a:t>regular software development</a:t>
            </a:r>
            <a:endParaRPr sz="2400" dirty="0"/>
          </a:p>
        </p:txBody>
      </p:sp>
      <p:graphicFrame>
        <p:nvGraphicFramePr>
          <p:cNvPr id="157" name="Google Shape;157;p23"/>
          <p:cNvGraphicFramePr/>
          <p:nvPr>
            <p:extLst>
              <p:ext uri="{D42A27DB-BD31-4B8C-83A1-F6EECF244321}">
                <p14:modId xmlns:p14="http://schemas.microsoft.com/office/powerpoint/2010/main" val="1600228418"/>
              </p:ext>
            </p:extLst>
          </p:nvPr>
        </p:nvGraphicFramePr>
        <p:xfrm>
          <a:off x="1143000" y="1695346"/>
          <a:ext cx="10076490" cy="5089920"/>
        </p:xfrm>
        <a:graphic>
          <a:graphicData uri="http://schemas.openxmlformats.org/drawingml/2006/table">
            <a:tbl>
              <a:tblPr>
                <a:noFill/>
              </a:tblPr>
              <a:tblGrid>
                <a:gridCol w="1797254">
                  <a:extLst>
                    <a:ext uri="{9D8B030D-6E8A-4147-A177-3AD203B41FA5}">
                      <a16:colId xmlns:a16="http://schemas.microsoft.com/office/drawing/2014/main" val="20000"/>
                    </a:ext>
                  </a:extLst>
                </a:gridCol>
                <a:gridCol w="4215525">
                  <a:extLst>
                    <a:ext uri="{9D8B030D-6E8A-4147-A177-3AD203B41FA5}">
                      <a16:colId xmlns:a16="http://schemas.microsoft.com/office/drawing/2014/main" val="20001"/>
                    </a:ext>
                  </a:extLst>
                </a:gridCol>
                <a:gridCol w="4063711">
                  <a:extLst>
                    <a:ext uri="{9D8B030D-6E8A-4147-A177-3AD203B41FA5}">
                      <a16:colId xmlns:a16="http://schemas.microsoft.com/office/drawing/2014/main" val="20002"/>
                    </a:ext>
                  </a:extLst>
                </a:gridCol>
              </a:tblGrid>
              <a:tr h="445094">
                <a:tc>
                  <a:txBody>
                    <a:bodyPr/>
                    <a:lstStyle/>
                    <a:p>
                      <a:pPr marL="0" lvl="0" indent="0" algn="l" rtl="0">
                        <a:spcBef>
                          <a:spcPts val="0"/>
                        </a:spcBef>
                        <a:spcAft>
                          <a:spcPts val="0"/>
                        </a:spcAft>
                        <a:buNone/>
                      </a:pPr>
                      <a:r>
                        <a:rPr lang="en" sz="1700">
                          <a:latin typeface="Times New Roman"/>
                          <a:ea typeface="Times New Roman"/>
                          <a:cs typeface="Times New Roman"/>
                          <a:sym typeface="Times New Roman"/>
                        </a:rPr>
                        <a:t>Aspects</a:t>
                      </a:r>
                      <a:endParaRPr sz="17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700">
                          <a:latin typeface="Times New Roman"/>
                          <a:ea typeface="Times New Roman"/>
                          <a:cs typeface="Times New Roman"/>
                          <a:sym typeface="Times New Roman"/>
                        </a:rPr>
                        <a:t>Enterprise</a:t>
                      </a:r>
                      <a:endParaRPr sz="17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700">
                          <a:latin typeface="Times New Roman"/>
                          <a:ea typeface="Times New Roman"/>
                          <a:cs typeface="Times New Roman"/>
                          <a:sym typeface="Times New Roman"/>
                        </a:rPr>
                        <a:t>Regular</a:t>
                      </a:r>
                      <a:endParaRPr sz="17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r h="573790">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Architecture</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Multi-faceted and require a more fragmented and extendable structure</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Usually focused on one certain goal,</a:t>
                      </a:r>
                      <a:endParaRPr sz="13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1"/>
                  </a:ext>
                </a:extLst>
              </a:tr>
              <a:tr h="759436">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Security</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get more attention cybersecurity-wise, getting equipped with multi-layered (sometimes smart) protection mechanisms, user roles for segmented data access</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It usually doesn’t go beyond two-factor authentication for the prevention of unauthorized access</a:t>
                      </a:r>
                      <a:endParaRPr sz="13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2"/>
                  </a:ext>
                </a:extLst>
              </a:tr>
              <a:tr h="759436">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Performance</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A common requirement for enterprise apps is equally smooth performance across multiple platforms and devices</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Most commonly, though, a regular software solution is optimized for the specific operating environment – its target platform</a:t>
                      </a:r>
                      <a:endParaRPr sz="13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3"/>
                  </a:ext>
                </a:extLst>
              </a:tr>
              <a:tr h="945082">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Format</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CRM, ERP, PaaS, IaaS, SaaS — apart from traditionally-looking apps, enterprises often require whole specialized systems and platforms for managing various workflows, storing and classifying sensitive information</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The general format of a common-purpose software solution may also range widely (from sports and health care to readers, games, social apps, etc.)</a:t>
                      </a:r>
                      <a:endParaRPr sz="13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4"/>
                  </a:ext>
                </a:extLst>
              </a:tr>
              <a:tr h="1130727">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Costs</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a:latin typeface="Times New Roman"/>
                          <a:ea typeface="Times New Roman"/>
                          <a:cs typeface="Times New Roman"/>
                          <a:sym typeface="Times New Roman"/>
                        </a:rPr>
                        <a:t>Enterprise software, especially if it is custom, calls for substantial investments to cover a range of services, efforts, and tasks. To this, organizations usually dedicate a separate pool of costs that are calculated based on a number of development team collaboration</a:t>
                      </a:r>
                      <a:endParaRPr sz="1300">
                        <a:latin typeface="Times New Roman"/>
                        <a:ea typeface="Times New Roman"/>
                        <a:cs typeface="Times New Roman"/>
                        <a:sym typeface="Times New Roman"/>
                      </a:endParaRPr>
                    </a:p>
                  </a:txBody>
                  <a:tcPr marL="121900" marR="121900" marT="121900" marB="121900"/>
                </a:tc>
                <a:tc>
                  <a:txBody>
                    <a:bodyPr/>
                    <a:lstStyle/>
                    <a:p>
                      <a:pPr marL="0" lvl="0" indent="0" algn="l" rtl="0">
                        <a:spcBef>
                          <a:spcPts val="0"/>
                        </a:spcBef>
                        <a:spcAft>
                          <a:spcPts val="0"/>
                        </a:spcAft>
                        <a:buNone/>
                      </a:pPr>
                      <a:r>
                        <a:rPr lang="en" sz="1300" dirty="0">
                          <a:latin typeface="Times New Roman"/>
                          <a:ea typeface="Times New Roman"/>
                          <a:cs typeface="Times New Roman"/>
                          <a:sym typeface="Times New Roman"/>
                        </a:rPr>
                        <a:t>Today, you don’t even have to possess a single programmer’s skill in order to build and launch an app of some sort</a:t>
                      </a:r>
                      <a:endParaRPr sz="1300" dirty="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13887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49"/>
          <p:cNvSpPr txBox="1">
            <a:spLocks noGrp="1"/>
          </p:cNvSpPr>
          <p:nvPr>
            <p:ph type="title"/>
          </p:nvPr>
        </p:nvSpPr>
        <p:spPr>
          <a:xfrm>
            <a:off x="2536800" y="494433"/>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What are microservices?</a:t>
            </a:r>
            <a:endParaRPr sz="4000" dirty="0">
              <a:solidFill>
                <a:schemeClr val="dk1"/>
              </a:solidFill>
            </a:endParaRPr>
          </a:p>
        </p:txBody>
      </p:sp>
      <p:sp>
        <p:nvSpPr>
          <p:cNvPr id="1006" name="Google Shape;1006;p149"/>
          <p:cNvSpPr txBox="1"/>
          <p:nvPr/>
        </p:nvSpPr>
        <p:spPr>
          <a:xfrm>
            <a:off x="495767" y="1597467"/>
            <a:ext cx="6196800" cy="5109051"/>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buClr>
                <a:schemeClr val="dk1"/>
              </a:buClr>
              <a:buSzPts val="1100"/>
            </a:pPr>
            <a:r>
              <a:rPr lang="en" sz="2000">
                <a:solidFill>
                  <a:schemeClr val="dk1"/>
                </a:solidFill>
                <a:highlight>
                  <a:schemeClr val="lt1"/>
                </a:highlight>
                <a:latin typeface="Old Standard TT"/>
                <a:ea typeface="Old Standard TT"/>
                <a:cs typeface="Old Standard TT"/>
                <a:sym typeface="Old Standard TT"/>
              </a:rPr>
              <a:t>Microservices - also known as the microservice architecture - is an architectural style that structures an application as a collection of services that are</a:t>
            </a:r>
            <a:endParaRPr sz="2000">
              <a:solidFill>
                <a:schemeClr val="dk1"/>
              </a:solidFill>
              <a:highlight>
                <a:schemeClr val="lt1"/>
              </a:highlight>
              <a:latin typeface="Old Standard TT"/>
              <a:ea typeface="Old Standard TT"/>
              <a:cs typeface="Old Standard TT"/>
              <a:sym typeface="Old Standard TT"/>
            </a:endParaRPr>
          </a:p>
          <a:p>
            <a:pPr marL="609585" indent="-406390" algn="just">
              <a:lnSpc>
                <a:spcPct val="115000"/>
              </a:lnSpc>
              <a:spcBef>
                <a:spcPts val="1600"/>
              </a:spcBef>
              <a:buClr>
                <a:schemeClr val="dk1"/>
              </a:buClr>
              <a:buSzPts val="1200"/>
              <a:buChar char="●"/>
            </a:pPr>
            <a:r>
              <a:rPr lang="en" sz="2000">
                <a:solidFill>
                  <a:schemeClr val="dk1"/>
                </a:solidFill>
                <a:highlight>
                  <a:schemeClr val="lt1"/>
                </a:highlight>
                <a:latin typeface="Old Standard TT"/>
                <a:ea typeface="Old Standard TT"/>
                <a:cs typeface="Old Standard TT"/>
                <a:sym typeface="Old Standard TT"/>
              </a:rPr>
              <a:t>Highly maintainable and testable</a:t>
            </a:r>
            <a:endParaRPr sz="2000">
              <a:solidFill>
                <a:schemeClr val="dk1"/>
              </a:solidFill>
              <a:highlight>
                <a:schemeClr val="lt1"/>
              </a:highlight>
              <a:latin typeface="Old Standard TT"/>
              <a:ea typeface="Old Standard TT"/>
              <a:cs typeface="Old Standard TT"/>
              <a:sym typeface="Old Standard TT"/>
            </a:endParaRPr>
          </a:p>
          <a:p>
            <a:pPr marL="609585" indent="-406390" algn="just">
              <a:lnSpc>
                <a:spcPct val="115000"/>
              </a:lnSpc>
              <a:buClr>
                <a:schemeClr val="dk1"/>
              </a:buClr>
              <a:buSzPts val="1200"/>
              <a:buChar char="●"/>
            </a:pPr>
            <a:r>
              <a:rPr lang="en" sz="2000">
                <a:solidFill>
                  <a:schemeClr val="dk1"/>
                </a:solidFill>
                <a:highlight>
                  <a:schemeClr val="lt1"/>
                </a:highlight>
                <a:latin typeface="Old Standard TT"/>
                <a:ea typeface="Old Standard TT"/>
                <a:cs typeface="Old Standard TT"/>
                <a:sym typeface="Old Standard TT"/>
              </a:rPr>
              <a:t>Loosely coupled</a:t>
            </a:r>
            <a:endParaRPr sz="2000">
              <a:solidFill>
                <a:schemeClr val="dk1"/>
              </a:solidFill>
              <a:highlight>
                <a:schemeClr val="lt1"/>
              </a:highlight>
              <a:latin typeface="Old Standard TT"/>
              <a:ea typeface="Old Standard TT"/>
              <a:cs typeface="Old Standard TT"/>
              <a:sym typeface="Old Standard TT"/>
            </a:endParaRPr>
          </a:p>
          <a:p>
            <a:pPr marL="609585" indent="-406390" algn="just">
              <a:lnSpc>
                <a:spcPct val="115000"/>
              </a:lnSpc>
              <a:buClr>
                <a:schemeClr val="dk1"/>
              </a:buClr>
              <a:buSzPts val="1200"/>
              <a:buChar char="●"/>
            </a:pPr>
            <a:r>
              <a:rPr lang="en" sz="2000">
                <a:solidFill>
                  <a:schemeClr val="dk1"/>
                </a:solidFill>
                <a:highlight>
                  <a:schemeClr val="lt1"/>
                </a:highlight>
                <a:latin typeface="Old Standard TT"/>
                <a:ea typeface="Old Standard TT"/>
                <a:cs typeface="Old Standard TT"/>
                <a:sym typeface="Old Standard TT"/>
              </a:rPr>
              <a:t>Independently deployable</a:t>
            </a:r>
            <a:endParaRPr sz="2000">
              <a:solidFill>
                <a:schemeClr val="dk1"/>
              </a:solidFill>
              <a:highlight>
                <a:schemeClr val="lt1"/>
              </a:highlight>
              <a:latin typeface="Old Standard TT"/>
              <a:ea typeface="Old Standard TT"/>
              <a:cs typeface="Old Standard TT"/>
              <a:sym typeface="Old Standard TT"/>
            </a:endParaRPr>
          </a:p>
          <a:p>
            <a:pPr marL="609585" indent="-406390" algn="just">
              <a:lnSpc>
                <a:spcPct val="115000"/>
              </a:lnSpc>
              <a:buClr>
                <a:schemeClr val="dk1"/>
              </a:buClr>
              <a:buSzPts val="1200"/>
              <a:buChar char="●"/>
            </a:pPr>
            <a:r>
              <a:rPr lang="en" sz="2000">
                <a:solidFill>
                  <a:schemeClr val="dk1"/>
                </a:solidFill>
                <a:highlight>
                  <a:schemeClr val="lt1"/>
                </a:highlight>
                <a:latin typeface="Old Standard TT"/>
                <a:ea typeface="Old Standard TT"/>
                <a:cs typeface="Old Standard TT"/>
                <a:sym typeface="Old Standard TT"/>
              </a:rPr>
              <a:t>Organized around business capabilities</a:t>
            </a:r>
            <a:endParaRPr sz="2000">
              <a:solidFill>
                <a:schemeClr val="dk1"/>
              </a:solidFill>
              <a:highlight>
                <a:schemeClr val="lt1"/>
              </a:highlight>
              <a:latin typeface="Old Standard TT"/>
              <a:ea typeface="Old Standard TT"/>
              <a:cs typeface="Old Standard TT"/>
              <a:sym typeface="Old Standard TT"/>
            </a:endParaRPr>
          </a:p>
          <a:p>
            <a:pPr marL="609585" indent="-406390" algn="just">
              <a:lnSpc>
                <a:spcPct val="115000"/>
              </a:lnSpc>
              <a:buClr>
                <a:schemeClr val="dk1"/>
              </a:buClr>
              <a:buSzPts val="1200"/>
              <a:buChar char="●"/>
            </a:pPr>
            <a:r>
              <a:rPr lang="en" sz="2000">
                <a:solidFill>
                  <a:schemeClr val="dk1"/>
                </a:solidFill>
                <a:highlight>
                  <a:schemeClr val="lt1"/>
                </a:highlight>
                <a:latin typeface="Old Standard TT"/>
                <a:ea typeface="Old Standard TT"/>
                <a:cs typeface="Old Standard TT"/>
                <a:sym typeface="Old Standard TT"/>
              </a:rPr>
              <a:t>Owned by a small team</a:t>
            </a:r>
            <a:endParaRPr sz="200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pPr>
            <a:r>
              <a:rPr lang="en" sz="2000">
                <a:solidFill>
                  <a:schemeClr val="dk1"/>
                </a:solidFill>
                <a:highlight>
                  <a:schemeClr val="lt1"/>
                </a:highlight>
                <a:latin typeface="Old Standard TT"/>
                <a:ea typeface="Old Standard TT"/>
                <a:cs typeface="Old Standard TT"/>
                <a:sym typeface="Old Standard TT"/>
              </a:rPr>
              <a:t>The microservice architecture enables the rapid, frequent and reliable delivery of large, complex applications. It also enables an organization to evolve its technology stack. </a:t>
            </a:r>
            <a:endParaRPr sz="2000">
              <a:solidFill>
                <a:schemeClr val="dk1"/>
              </a:solidFill>
              <a:highlight>
                <a:schemeClr val="lt1"/>
              </a:highlight>
              <a:latin typeface="Old Standard TT"/>
              <a:ea typeface="Old Standard TT"/>
              <a:cs typeface="Old Standard TT"/>
              <a:sym typeface="Old Standard TT"/>
            </a:endParaRPr>
          </a:p>
        </p:txBody>
      </p:sp>
      <p:pic>
        <p:nvPicPr>
          <p:cNvPr id="1007" name="Google Shape;1007;p149"/>
          <p:cNvPicPr preferRelativeResize="0"/>
          <p:nvPr/>
        </p:nvPicPr>
        <p:blipFill>
          <a:blip r:embed="rId3">
            <a:alphaModFix/>
          </a:blip>
          <a:stretch>
            <a:fillRect/>
          </a:stretch>
        </p:blipFill>
        <p:spPr>
          <a:xfrm>
            <a:off x="6801334" y="2060934"/>
            <a:ext cx="5199265" cy="3569069"/>
          </a:xfrm>
          <a:prstGeom prst="rect">
            <a:avLst/>
          </a:prstGeom>
          <a:noFill/>
          <a:ln>
            <a:noFill/>
          </a:ln>
        </p:spPr>
      </p:pic>
    </p:spTree>
    <p:extLst>
      <p:ext uri="{BB962C8B-B14F-4D97-AF65-F5344CB8AC3E}">
        <p14:creationId xmlns:p14="http://schemas.microsoft.com/office/powerpoint/2010/main" val="30756918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50"/>
          <p:cNvSpPr txBox="1">
            <a:spLocks noGrp="1"/>
          </p:cNvSpPr>
          <p:nvPr>
            <p:ph type="title"/>
          </p:nvPr>
        </p:nvSpPr>
        <p:spPr>
          <a:xfrm>
            <a:off x="2536800" y="494433"/>
            <a:ext cx="9655200" cy="861600"/>
          </a:xfrm>
          <a:prstGeom prst="rect">
            <a:avLst/>
          </a:prstGeom>
        </p:spPr>
        <p:txBody>
          <a:bodyPr spcFirstLastPara="1" vert="horz" wrap="square" lIns="121900" tIns="121900" rIns="121900" bIns="121900" rtlCol="0" anchor="ctr" anchorCtr="0">
            <a:noAutofit/>
          </a:bodyPr>
          <a:lstStyle/>
          <a:p>
            <a:r>
              <a:rPr lang="en" sz="3600" dirty="0">
                <a:solidFill>
                  <a:schemeClr val="dk1"/>
                </a:solidFill>
              </a:rPr>
              <a:t>How microservices benefit </a:t>
            </a:r>
            <a:r>
              <a:rPr lang="en" sz="3600" dirty="0" smtClean="0">
                <a:solidFill>
                  <a:schemeClr val="dk1"/>
                </a:solidFill>
              </a:rPr>
              <a:t/>
            </a:r>
            <a:br>
              <a:rPr lang="en" sz="3600" dirty="0" smtClean="0">
                <a:solidFill>
                  <a:schemeClr val="dk1"/>
                </a:solidFill>
              </a:rPr>
            </a:br>
            <a:r>
              <a:rPr lang="en" sz="3600" dirty="0" smtClean="0">
                <a:solidFill>
                  <a:schemeClr val="dk1"/>
                </a:solidFill>
              </a:rPr>
              <a:t>the </a:t>
            </a:r>
            <a:r>
              <a:rPr lang="en" sz="3600" dirty="0">
                <a:solidFill>
                  <a:schemeClr val="dk1"/>
                </a:solidFill>
              </a:rPr>
              <a:t>organization</a:t>
            </a:r>
            <a:endParaRPr sz="3600" dirty="0">
              <a:solidFill>
                <a:schemeClr val="dk1"/>
              </a:solidFill>
            </a:endParaRPr>
          </a:p>
        </p:txBody>
      </p:sp>
      <p:sp>
        <p:nvSpPr>
          <p:cNvPr id="1013" name="Google Shape;1013;p150"/>
          <p:cNvSpPr txBox="1"/>
          <p:nvPr/>
        </p:nvSpPr>
        <p:spPr>
          <a:xfrm>
            <a:off x="707326" y="2017397"/>
            <a:ext cx="5890000" cy="4258177"/>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267" dirty="0">
                <a:solidFill>
                  <a:schemeClr val="dk1"/>
                </a:solidFill>
                <a:latin typeface="Old Standard TT"/>
                <a:ea typeface="Old Standard TT"/>
                <a:cs typeface="Old Standard TT"/>
                <a:sym typeface="Old Standard TT"/>
              </a:rPr>
              <a:t>Microservices are likely to be at least as popular with executives and project leaders as with developers. This is one of the more unusual characteristics of microservices because architectural enthusiasm is typically reserved for software development teams. The reason for this is that microservices better reflect the way many business leaders want to structure and run their teams and development processes.</a:t>
            </a:r>
            <a:endParaRPr sz="2267" dirty="0">
              <a:solidFill>
                <a:schemeClr val="dk1"/>
              </a:solidFill>
              <a:latin typeface="Old Standard TT"/>
              <a:ea typeface="Old Standard TT"/>
              <a:cs typeface="Old Standard TT"/>
              <a:sym typeface="Old Standard TT"/>
            </a:endParaRPr>
          </a:p>
        </p:txBody>
      </p:sp>
      <p:pic>
        <p:nvPicPr>
          <p:cNvPr id="1014" name="Google Shape;1014;p150"/>
          <p:cNvPicPr preferRelativeResize="0"/>
          <p:nvPr/>
        </p:nvPicPr>
        <p:blipFill>
          <a:blip r:embed="rId3">
            <a:alphaModFix/>
          </a:blip>
          <a:stretch>
            <a:fillRect/>
          </a:stretch>
        </p:blipFill>
        <p:spPr>
          <a:xfrm>
            <a:off x="7023267" y="2017396"/>
            <a:ext cx="4484371" cy="4840603"/>
          </a:xfrm>
          <a:prstGeom prst="rect">
            <a:avLst/>
          </a:prstGeom>
          <a:noFill/>
          <a:ln>
            <a:noFill/>
          </a:ln>
        </p:spPr>
      </p:pic>
    </p:spTree>
    <p:extLst>
      <p:ext uri="{BB962C8B-B14F-4D97-AF65-F5344CB8AC3E}">
        <p14:creationId xmlns:p14="http://schemas.microsoft.com/office/powerpoint/2010/main" val="22162183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51"/>
          <p:cNvSpPr txBox="1">
            <a:spLocks noGrp="1"/>
          </p:cNvSpPr>
          <p:nvPr>
            <p:ph type="title"/>
          </p:nvPr>
        </p:nvSpPr>
        <p:spPr>
          <a:xfrm>
            <a:off x="2645943" y="701987"/>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Monolith vs Microservice</a:t>
            </a:r>
            <a:endParaRPr sz="4000" dirty="0">
              <a:solidFill>
                <a:schemeClr val="dk1"/>
              </a:solidFill>
            </a:endParaRPr>
          </a:p>
        </p:txBody>
      </p:sp>
      <p:pic>
        <p:nvPicPr>
          <p:cNvPr id="1020" name="Google Shape;1020;p151"/>
          <p:cNvPicPr preferRelativeResize="0"/>
          <p:nvPr/>
        </p:nvPicPr>
        <p:blipFill>
          <a:blip r:embed="rId3">
            <a:alphaModFix/>
          </a:blip>
          <a:stretch>
            <a:fillRect/>
          </a:stretch>
        </p:blipFill>
        <p:spPr>
          <a:xfrm>
            <a:off x="1566281" y="1960200"/>
            <a:ext cx="9296303" cy="4897800"/>
          </a:xfrm>
          <a:prstGeom prst="rect">
            <a:avLst/>
          </a:prstGeom>
          <a:noFill/>
          <a:ln>
            <a:noFill/>
          </a:ln>
        </p:spPr>
      </p:pic>
    </p:spTree>
    <p:extLst>
      <p:ext uri="{BB962C8B-B14F-4D97-AF65-F5344CB8AC3E}">
        <p14:creationId xmlns:p14="http://schemas.microsoft.com/office/powerpoint/2010/main" val="36669496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52"/>
          <p:cNvSpPr txBox="1">
            <a:spLocks noGrp="1"/>
          </p:cNvSpPr>
          <p:nvPr>
            <p:ph type="title"/>
          </p:nvPr>
        </p:nvSpPr>
        <p:spPr>
          <a:xfrm>
            <a:off x="2663195" y="494433"/>
            <a:ext cx="96904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Principles of microservices</a:t>
            </a:r>
            <a:endParaRPr sz="4000">
              <a:solidFill>
                <a:schemeClr val="dk1"/>
              </a:solidFill>
            </a:endParaRPr>
          </a:p>
        </p:txBody>
      </p:sp>
      <p:sp>
        <p:nvSpPr>
          <p:cNvPr id="1026" name="Google Shape;1026;p152"/>
          <p:cNvSpPr txBox="1"/>
          <p:nvPr/>
        </p:nvSpPr>
        <p:spPr>
          <a:xfrm>
            <a:off x="672819" y="1647942"/>
            <a:ext cx="11331600" cy="5462032"/>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1733" b="1">
                <a:solidFill>
                  <a:schemeClr val="dk1"/>
                </a:solidFill>
                <a:highlight>
                  <a:schemeClr val="lt1"/>
                </a:highlight>
                <a:latin typeface="Old Standard TT"/>
                <a:ea typeface="Old Standard TT"/>
                <a:cs typeface="Old Standard TT"/>
                <a:sym typeface="Old Standard TT"/>
              </a:rPr>
              <a:t>Single responsibility:</a:t>
            </a:r>
            <a:r>
              <a:rPr lang="en" sz="1733">
                <a:solidFill>
                  <a:schemeClr val="dk1"/>
                </a:solidFill>
                <a:latin typeface="Old Standard TT"/>
                <a:ea typeface="Old Standard TT"/>
                <a:cs typeface="Old Standard TT"/>
                <a:sym typeface="Old Standard TT"/>
              </a:rPr>
              <a:t> It is one of the principles defined as a part of the SOLID design pattern. It states that a single unit, either a class, a method, or a microservice should have one and only one responsibility. Each microservice must have a single responsibility and provide a single functionality. You can also say that: the number of microservices you should develop is equal to the number of functionalities you require. The database is also decentralized and, generally, each microservice has its own database.</a:t>
            </a:r>
            <a:endParaRPr sz="1733">
              <a:solidFill>
                <a:schemeClr val="dk1"/>
              </a:solidFill>
              <a:latin typeface="Old Standard TT"/>
              <a:ea typeface="Old Standard TT"/>
              <a:cs typeface="Old Standard TT"/>
              <a:sym typeface="Old Standard TT"/>
            </a:endParaRPr>
          </a:p>
          <a:p>
            <a:pPr algn="just">
              <a:lnSpc>
                <a:spcPct val="115000"/>
              </a:lnSpc>
              <a:spcBef>
                <a:spcPts val="1600"/>
              </a:spcBef>
            </a:pPr>
            <a:r>
              <a:rPr lang="en" sz="1733" b="1">
                <a:solidFill>
                  <a:schemeClr val="dk1"/>
                </a:solidFill>
                <a:highlight>
                  <a:schemeClr val="lt1"/>
                </a:highlight>
                <a:latin typeface="Old Standard TT"/>
                <a:ea typeface="Old Standard TT"/>
                <a:cs typeface="Old Standard TT"/>
                <a:sym typeface="Old Standard TT"/>
              </a:rPr>
              <a:t>Built around business capabilities</a:t>
            </a:r>
            <a:r>
              <a:rPr lang="en" sz="1733" b="1">
                <a:solidFill>
                  <a:schemeClr val="dk1"/>
                </a:solidFill>
                <a:latin typeface="Old Standard TT"/>
                <a:ea typeface="Old Standard TT"/>
                <a:cs typeface="Old Standard TT"/>
                <a:sym typeface="Old Standard TT"/>
              </a:rPr>
              <a:t>:</a:t>
            </a:r>
            <a:r>
              <a:rPr lang="en" sz="1733">
                <a:solidFill>
                  <a:schemeClr val="dk1"/>
                </a:solidFill>
                <a:latin typeface="Old Standard TT"/>
                <a:ea typeface="Old Standard TT"/>
                <a:cs typeface="Old Standard TT"/>
                <a:sym typeface="Old Standard TT"/>
              </a:rPr>
              <a:t> In today’s world, where so many technologies exist, there is always a technology that is best suited for implementing a particular functionality. But in monolithic applications, it was a major drawback, as we can’t use different technology for each functionality and hence, need to compromise in particular areas. A microservice shall never restrict itself from adopting an appropriate technology stack or backend database storage that is most suitable for solving the business purpose, i.e., each microservice can use different technology based on business requirements.</a:t>
            </a:r>
            <a:endParaRPr sz="1733">
              <a:solidFill>
                <a:schemeClr val="dk1"/>
              </a:solidFill>
              <a:latin typeface="Old Standard TT"/>
              <a:ea typeface="Old Standard TT"/>
              <a:cs typeface="Old Standard TT"/>
              <a:sym typeface="Old Standard TT"/>
            </a:endParaRPr>
          </a:p>
          <a:p>
            <a:pPr algn="just">
              <a:lnSpc>
                <a:spcPct val="115000"/>
              </a:lnSpc>
              <a:spcBef>
                <a:spcPts val="1600"/>
              </a:spcBef>
              <a:spcAft>
                <a:spcPts val="1600"/>
              </a:spcAft>
            </a:pPr>
            <a:r>
              <a:rPr lang="en" sz="1733" b="1">
                <a:solidFill>
                  <a:schemeClr val="dk1"/>
                </a:solidFill>
                <a:highlight>
                  <a:schemeClr val="lt1"/>
                </a:highlight>
                <a:latin typeface="Old Standard TT"/>
                <a:ea typeface="Old Standard TT"/>
                <a:cs typeface="Old Standard TT"/>
                <a:sym typeface="Old Standard TT"/>
              </a:rPr>
              <a:t>Design for failure</a:t>
            </a:r>
            <a:r>
              <a:rPr lang="en" sz="1733" b="1">
                <a:solidFill>
                  <a:schemeClr val="dk1"/>
                </a:solidFill>
                <a:latin typeface="Old Standard TT"/>
                <a:ea typeface="Old Standard TT"/>
                <a:cs typeface="Old Standard TT"/>
                <a:sym typeface="Old Standard TT"/>
              </a:rPr>
              <a:t>:</a:t>
            </a:r>
            <a:r>
              <a:rPr lang="en" sz="1733">
                <a:solidFill>
                  <a:schemeClr val="dk1"/>
                </a:solidFill>
                <a:latin typeface="Old Standard TT"/>
                <a:ea typeface="Old Standard TT"/>
                <a:cs typeface="Old Standard TT"/>
                <a:sym typeface="Old Standard TT"/>
              </a:rPr>
              <a:t> Microservices must be designed with failure cases in mind. Microservices must exploit the advantage of this architecture and going down one microservice should not affect the whole system, other functionalities must remain accessible to the user. But this was not the case in the Monolithic applications, where the failure of one module leads to the downfall of the whole application.</a:t>
            </a:r>
            <a:endParaRPr sz="1733">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4197791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53"/>
          <p:cNvSpPr txBox="1">
            <a:spLocks noGrp="1"/>
          </p:cNvSpPr>
          <p:nvPr>
            <p:ph type="title"/>
          </p:nvPr>
        </p:nvSpPr>
        <p:spPr>
          <a:xfrm>
            <a:off x="2501600" y="661001"/>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Advantages of microservices</a:t>
            </a:r>
            <a:endParaRPr sz="4000" dirty="0">
              <a:solidFill>
                <a:schemeClr val="dk1"/>
              </a:solidFill>
            </a:endParaRPr>
          </a:p>
        </p:txBody>
      </p:sp>
      <p:sp>
        <p:nvSpPr>
          <p:cNvPr id="1032" name="Google Shape;1032;p153"/>
          <p:cNvSpPr txBox="1"/>
          <p:nvPr/>
        </p:nvSpPr>
        <p:spPr>
          <a:xfrm>
            <a:off x="332200" y="1522601"/>
            <a:ext cx="11527600" cy="4273950"/>
          </a:xfrm>
          <a:prstGeom prst="rect">
            <a:avLst/>
          </a:prstGeom>
          <a:noFill/>
          <a:ln>
            <a:noFill/>
          </a:ln>
        </p:spPr>
        <p:txBody>
          <a:bodyPr spcFirstLastPara="1" wrap="square" lIns="121900" tIns="121900" rIns="121900" bIns="121900" anchor="t" anchorCtr="0">
            <a:spAutoFit/>
          </a:bodyPr>
          <a:lstStyle/>
          <a:p>
            <a:pPr marL="609585" indent="-423323" algn="just">
              <a:lnSpc>
                <a:spcPct val="115000"/>
              </a:lnSpc>
              <a:spcBef>
                <a:spcPts val="1600"/>
              </a:spcBef>
              <a:buClr>
                <a:schemeClr val="dk1"/>
              </a:buClr>
              <a:buSzPts val="1400"/>
              <a:buFont typeface="Old Standard TT"/>
              <a:buChar char="❖"/>
            </a:pPr>
            <a:r>
              <a:rPr lang="en" dirty="0">
                <a:solidFill>
                  <a:schemeClr val="dk1"/>
                </a:solidFill>
                <a:latin typeface="Old Standard TT"/>
                <a:ea typeface="Old Standard TT"/>
                <a:cs typeface="Old Standard TT"/>
                <a:sym typeface="Old Standard TT"/>
              </a:rPr>
              <a:t>It is easy to manage as it is relatively smaller.</a:t>
            </a:r>
            <a:endParaRPr dirty="0">
              <a:solidFill>
                <a:schemeClr val="dk1"/>
              </a:solidFill>
              <a:latin typeface="Old Standard TT"/>
              <a:ea typeface="Old Standard TT"/>
              <a:cs typeface="Old Standard TT"/>
              <a:sym typeface="Old Standard TT"/>
            </a:endParaRPr>
          </a:p>
          <a:p>
            <a:pPr marL="609585" indent="-423323" algn="just">
              <a:lnSpc>
                <a:spcPct val="115000"/>
              </a:lnSpc>
              <a:buClr>
                <a:schemeClr val="dk1"/>
              </a:buClr>
              <a:buSzPts val="1400"/>
              <a:buFont typeface="Old Standard TT"/>
              <a:buChar char="❖"/>
            </a:pPr>
            <a:r>
              <a:rPr lang="en" dirty="0">
                <a:solidFill>
                  <a:schemeClr val="dk1"/>
                </a:solidFill>
                <a:latin typeface="Old Standard TT"/>
                <a:ea typeface="Old Standard TT"/>
                <a:cs typeface="Old Standard TT"/>
                <a:sym typeface="Old Standard TT"/>
              </a:rPr>
              <a:t>If there’s any update in one of the microservices, then we need to redeploy only that microservice.</a:t>
            </a:r>
            <a:endParaRPr dirty="0">
              <a:solidFill>
                <a:schemeClr val="dk1"/>
              </a:solidFill>
              <a:latin typeface="Old Standard TT"/>
              <a:ea typeface="Old Standard TT"/>
              <a:cs typeface="Old Standard TT"/>
              <a:sym typeface="Old Standard TT"/>
            </a:endParaRPr>
          </a:p>
          <a:p>
            <a:pPr marL="609585" indent="-423323" algn="just">
              <a:lnSpc>
                <a:spcPct val="115000"/>
              </a:lnSpc>
              <a:buClr>
                <a:schemeClr val="dk1"/>
              </a:buClr>
              <a:buSzPts val="1400"/>
              <a:buFont typeface="Old Standard TT"/>
              <a:buChar char="❖"/>
            </a:pPr>
            <a:r>
              <a:rPr lang="en" dirty="0">
                <a:solidFill>
                  <a:schemeClr val="dk1"/>
                </a:solidFill>
                <a:latin typeface="Old Standard TT"/>
                <a:ea typeface="Old Standard TT"/>
                <a:cs typeface="Old Standard TT"/>
                <a:sym typeface="Old Standard TT"/>
              </a:rPr>
              <a:t>Microservices are self-contained and, hence, deployed independently. Their start-up and deployment times are relatively less.</a:t>
            </a:r>
            <a:endParaRPr dirty="0">
              <a:solidFill>
                <a:schemeClr val="dk1"/>
              </a:solidFill>
              <a:latin typeface="Old Standard TT"/>
              <a:ea typeface="Old Standard TT"/>
              <a:cs typeface="Old Standard TT"/>
              <a:sym typeface="Old Standard TT"/>
            </a:endParaRPr>
          </a:p>
          <a:p>
            <a:pPr marL="609585" indent="-423323" algn="just">
              <a:lnSpc>
                <a:spcPct val="115000"/>
              </a:lnSpc>
              <a:buClr>
                <a:schemeClr val="dk1"/>
              </a:buClr>
              <a:buSzPts val="1400"/>
              <a:buFont typeface="Old Standard TT"/>
              <a:buChar char="❖"/>
            </a:pPr>
            <a:r>
              <a:rPr lang="en" dirty="0">
                <a:solidFill>
                  <a:schemeClr val="dk1"/>
                </a:solidFill>
                <a:latin typeface="Old Standard TT"/>
                <a:ea typeface="Old Standard TT"/>
                <a:cs typeface="Old Standard TT"/>
                <a:sym typeface="Old Standard TT"/>
              </a:rPr>
              <a:t>It is very easy for a new developer to onboard the project as he needs to understand only a particular microservice providing the functionality he will be working on and not the whole system.</a:t>
            </a:r>
            <a:endParaRPr dirty="0">
              <a:solidFill>
                <a:schemeClr val="dk1"/>
              </a:solidFill>
              <a:latin typeface="Old Standard TT"/>
              <a:ea typeface="Old Standard TT"/>
              <a:cs typeface="Old Standard TT"/>
              <a:sym typeface="Old Standard TT"/>
            </a:endParaRPr>
          </a:p>
          <a:p>
            <a:pPr marL="609585" indent="-423323" algn="just">
              <a:lnSpc>
                <a:spcPct val="115000"/>
              </a:lnSpc>
              <a:buClr>
                <a:schemeClr val="dk1"/>
              </a:buClr>
              <a:buSzPts val="1400"/>
              <a:buFont typeface="Old Standard TT"/>
              <a:buChar char="❖"/>
            </a:pPr>
            <a:r>
              <a:rPr lang="en" dirty="0">
                <a:solidFill>
                  <a:schemeClr val="dk1"/>
                </a:solidFill>
                <a:latin typeface="Old Standard TT"/>
                <a:ea typeface="Old Standard TT"/>
                <a:cs typeface="Old Standard TT"/>
                <a:sym typeface="Old Standard TT"/>
              </a:rPr>
              <a:t>If a particular microservice is facing a large load because of the users using that functionality in excess, then we need to scale out that microservice only. Hence, the microservices architecture supports horizontal scaling.</a:t>
            </a:r>
            <a:endParaRPr dirty="0">
              <a:solidFill>
                <a:schemeClr val="dk1"/>
              </a:solidFill>
              <a:latin typeface="Old Standard TT"/>
              <a:ea typeface="Old Standard TT"/>
              <a:cs typeface="Old Standard TT"/>
              <a:sym typeface="Old Standard TT"/>
            </a:endParaRPr>
          </a:p>
          <a:p>
            <a:pPr marL="609585" indent="-423323" algn="just">
              <a:lnSpc>
                <a:spcPct val="115000"/>
              </a:lnSpc>
              <a:buClr>
                <a:schemeClr val="dk1"/>
              </a:buClr>
              <a:buSzPts val="1400"/>
              <a:buFont typeface="Old Standard TT"/>
              <a:buChar char="❖"/>
            </a:pPr>
            <a:r>
              <a:rPr lang="en" dirty="0">
                <a:solidFill>
                  <a:schemeClr val="dk1"/>
                </a:solidFill>
                <a:latin typeface="Old Standard TT"/>
                <a:ea typeface="Old Standard TT"/>
                <a:cs typeface="Old Standard TT"/>
                <a:sym typeface="Old Standard TT"/>
              </a:rPr>
              <a:t>Each microservice can use different technology based on the business requirements.</a:t>
            </a:r>
            <a:endParaRPr dirty="0">
              <a:solidFill>
                <a:schemeClr val="dk1"/>
              </a:solidFill>
              <a:latin typeface="Old Standard TT"/>
              <a:ea typeface="Old Standard TT"/>
              <a:cs typeface="Old Standard TT"/>
              <a:sym typeface="Old Standard TT"/>
            </a:endParaRPr>
          </a:p>
          <a:p>
            <a:pPr marL="609585" indent="-423323" algn="just">
              <a:lnSpc>
                <a:spcPct val="115000"/>
              </a:lnSpc>
              <a:buClr>
                <a:schemeClr val="dk1"/>
              </a:buClr>
              <a:buSzPts val="1400"/>
              <a:buFont typeface="Old Standard TT"/>
              <a:buChar char="❖"/>
            </a:pPr>
            <a:r>
              <a:rPr lang="en" dirty="0">
                <a:solidFill>
                  <a:schemeClr val="dk1"/>
                </a:solidFill>
                <a:latin typeface="Old Standard TT"/>
                <a:ea typeface="Old Standard TT"/>
                <a:cs typeface="Old Standard TT"/>
                <a:sym typeface="Old Standard TT"/>
              </a:rPr>
              <a:t>If a particular microservice goes down due to some bug, then it doesn’t affect other microservices and the whole system remains intact and continues providing other functionalities to the users.</a:t>
            </a:r>
            <a:endParaRPr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7500965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54"/>
          <p:cNvSpPr txBox="1">
            <a:spLocks noGrp="1"/>
          </p:cNvSpPr>
          <p:nvPr>
            <p:ph type="title"/>
          </p:nvPr>
        </p:nvSpPr>
        <p:spPr>
          <a:xfrm>
            <a:off x="2489600" y="571633"/>
            <a:ext cx="9702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Disadvantages of microservices</a:t>
            </a:r>
            <a:endParaRPr sz="4000" dirty="0">
              <a:solidFill>
                <a:schemeClr val="dk1"/>
              </a:solidFill>
            </a:endParaRPr>
          </a:p>
        </p:txBody>
      </p:sp>
      <p:sp>
        <p:nvSpPr>
          <p:cNvPr id="1038" name="Google Shape;1038;p154"/>
          <p:cNvSpPr txBox="1"/>
          <p:nvPr/>
        </p:nvSpPr>
        <p:spPr>
          <a:xfrm>
            <a:off x="625600" y="1433233"/>
            <a:ext cx="10694400" cy="4603592"/>
          </a:xfrm>
          <a:prstGeom prst="rect">
            <a:avLst/>
          </a:prstGeom>
          <a:noFill/>
          <a:ln>
            <a:noFill/>
          </a:ln>
        </p:spPr>
        <p:txBody>
          <a:bodyPr spcFirstLastPara="1" wrap="square" lIns="121900" tIns="121900" rIns="121900" bIns="121900" anchor="t" anchorCtr="0">
            <a:spAutoFit/>
          </a:bodyPr>
          <a:lstStyle/>
          <a:p>
            <a:pPr marL="609585" indent="-397923" algn="just">
              <a:lnSpc>
                <a:spcPct val="115000"/>
              </a:lnSpc>
              <a:spcBef>
                <a:spcPts val="1600"/>
              </a:spcBef>
              <a:buClr>
                <a:schemeClr val="dk1"/>
              </a:buClr>
              <a:buSzPts val="1100"/>
              <a:buChar char="❖"/>
            </a:pPr>
            <a:r>
              <a:rPr lang="en" sz="2133">
                <a:solidFill>
                  <a:schemeClr val="dk1"/>
                </a:solidFill>
                <a:latin typeface="Old Standard TT"/>
                <a:ea typeface="Old Standard TT"/>
                <a:cs typeface="Old Standard TT"/>
                <a:sym typeface="Old Standard TT"/>
              </a:rPr>
              <a:t>Being a distributed system, it is much more complex than monolithic applications. Its complexity increases with the increase in a number of microservices.</a:t>
            </a:r>
            <a:endParaRPr sz="2133">
              <a:solidFill>
                <a:schemeClr val="dk1"/>
              </a:solidFill>
              <a:latin typeface="Old Standard TT"/>
              <a:ea typeface="Old Standard TT"/>
              <a:cs typeface="Old Standard TT"/>
              <a:sym typeface="Old Standard TT"/>
            </a:endParaRPr>
          </a:p>
          <a:p>
            <a:pPr marL="609585" indent="-397923" algn="just">
              <a:lnSpc>
                <a:spcPct val="115000"/>
              </a:lnSpc>
              <a:buClr>
                <a:schemeClr val="dk1"/>
              </a:buClr>
              <a:buSzPts val="1100"/>
              <a:buChar char="❖"/>
            </a:pPr>
            <a:r>
              <a:rPr lang="en" sz="2133">
                <a:solidFill>
                  <a:schemeClr val="dk1"/>
                </a:solidFill>
                <a:latin typeface="Old Standard TT"/>
                <a:ea typeface="Old Standard TT"/>
                <a:cs typeface="Old Standard TT"/>
                <a:sym typeface="Old Standard TT"/>
              </a:rPr>
              <a:t>Skilled developers are required to work with microservices architecture, which can identify the microservices and manage their inter-communications.</a:t>
            </a:r>
            <a:endParaRPr sz="2133">
              <a:solidFill>
                <a:schemeClr val="dk1"/>
              </a:solidFill>
              <a:latin typeface="Old Standard TT"/>
              <a:ea typeface="Old Standard TT"/>
              <a:cs typeface="Old Standard TT"/>
              <a:sym typeface="Old Standard TT"/>
            </a:endParaRPr>
          </a:p>
          <a:p>
            <a:pPr marL="609585" indent="-397923" algn="just">
              <a:lnSpc>
                <a:spcPct val="115000"/>
              </a:lnSpc>
              <a:buClr>
                <a:schemeClr val="dk1"/>
              </a:buClr>
              <a:buSzPts val="1100"/>
              <a:buChar char="❖"/>
            </a:pPr>
            <a:r>
              <a:rPr lang="en" sz="2133">
                <a:solidFill>
                  <a:schemeClr val="dk1"/>
                </a:solidFill>
                <a:latin typeface="Old Standard TT"/>
                <a:ea typeface="Old Standard TT"/>
                <a:cs typeface="Old Standard TT"/>
                <a:sym typeface="Old Standard TT"/>
              </a:rPr>
              <a:t>Independent deployment of microservices is complicated.</a:t>
            </a:r>
            <a:endParaRPr sz="2133">
              <a:solidFill>
                <a:schemeClr val="dk1"/>
              </a:solidFill>
              <a:latin typeface="Old Standard TT"/>
              <a:ea typeface="Old Standard TT"/>
              <a:cs typeface="Old Standard TT"/>
              <a:sym typeface="Old Standard TT"/>
            </a:endParaRPr>
          </a:p>
          <a:p>
            <a:pPr marL="609585" indent="-397923" algn="just">
              <a:lnSpc>
                <a:spcPct val="115000"/>
              </a:lnSpc>
              <a:buClr>
                <a:schemeClr val="dk1"/>
              </a:buClr>
              <a:buSzPts val="1100"/>
              <a:buChar char="❖"/>
            </a:pPr>
            <a:r>
              <a:rPr lang="en" sz="2133">
                <a:solidFill>
                  <a:schemeClr val="dk1"/>
                </a:solidFill>
                <a:latin typeface="Old Standard TT"/>
                <a:ea typeface="Old Standard TT"/>
                <a:cs typeface="Old Standard TT"/>
                <a:sym typeface="Old Standard TT"/>
              </a:rPr>
              <a:t>Microservices are costly in terms of network usage as they need to interact with each other and all these remote calls result in network latency.</a:t>
            </a:r>
            <a:endParaRPr sz="2133">
              <a:solidFill>
                <a:schemeClr val="dk1"/>
              </a:solidFill>
              <a:latin typeface="Old Standard TT"/>
              <a:ea typeface="Old Standard TT"/>
              <a:cs typeface="Old Standard TT"/>
              <a:sym typeface="Old Standard TT"/>
            </a:endParaRPr>
          </a:p>
          <a:p>
            <a:pPr marL="609585" indent="-397923" algn="just">
              <a:lnSpc>
                <a:spcPct val="115000"/>
              </a:lnSpc>
              <a:buClr>
                <a:schemeClr val="dk1"/>
              </a:buClr>
              <a:buSzPts val="1100"/>
              <a:buChar char="❖"/>
            </a:pPr>
            <a:r>
              <a:rPr lang="en" sz="2133">
                <a:solidFill>
                  <a:schemeClr val="dk1"/>
                </a:solidFill>
                <a:latin typeface="Old Standard TT"/>
                <a:ea typeface="Old Standard TT"/>
                <a:cs typeface="Old Standard TT"/>
                <a:sym typeface="Old Standard TT"/>
              </a:rPr>
              <a:t>Microservices are less secure relative to monolithic applications due to the inter-services communication over the network.</a:t>
            </a:r>
            <a:endParaRPr sz="2133">
              <a:solidFill>
                <a:schemeClr val="dk1"/>
              </a:solidFill>
              <a:latin typeface="Old Standard TT"/>
              <a:ea typeface="Old Standard TT"/>
              <a:cs typeface="Old Standard TT"/>
              <a:sym typeface="Old Standard TT"/>
            </a:endParaRPr>
          </a:p>
          <a:p>
            <a:pPr marL="609585" indent="-397923" algn="just">
              <a:lnSpc>
                <a:spcPct val="115000"/>
              </a:lnSpc>
              <a:buClr>
                <a:schemeClr val="dk1"/>
              </a:buClr>
              <a:buSzPts val="1100"/>
              <a:buChar char="❖"/>
            </a:pPr>
            <a:r>
              <a:rPr lang="en" sz="2133">
                <a:solidFill>
                  <a:schemeClr val="dk1"/>
                </a:solidFill>
                <a:latin typeface="Old Standard TT"/>
                <a:ea typeface="Old Standard TT"/>
                <a:cs typeface="Old Standard TT"/>
                <a:sym typeface="Old Standard TT"/>
              </a:rPr>
              <a:t>Debugging is difficult as the control flows over many microservices and to point out why and where exactly the error occurred is a difficult task.</a:t>
            </a:r>
            <a:endParaRPr sz="2133">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1932215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55"/>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Redis</a:t>
            </a:r>
            <a:endParaRPr>
              <a:solidFill>
                <a:schemeClr val="dk1"/>
              </a:solidFill>
            </a:endParaRPr>
          </a:p>
        </p:txBody>
      </p:sp>
      <p:pic>
        <p:nvPicPr>
          <p:cNvPr id="1044" name="Google Shape;1044;p155"/>
          <p:cNvPicPr preferRelativeResize="0"/>
          <p:nvPr/>
        </p:nvPicPr>
        <p:blipFill>
          <a:blip r:embed="rId3">
            <a:alphaModFix/>
          </a:blip>
          <a:stretch>
            <a:fillRect/>
          </a:stretch>
        </p:blipFill>
        <p:spPr>
          <a:xfrm>
            <a:off x="5512370" y="2738967"/>
            <a:ext cx="5021969" cy="1601267"/>
          </a:xfrm>
          <a:prstGeom prst="rect">
            <a:avLst/>
          </a:prstGeom>
          <a:noFill/>
          <a:ln>
            <a:noFill/>
          </a:ln>
        </p:spPr>
      </p:pic>
    </p:spTree>
    <p:extLst>
      <p:ext uri="{BB962C8B-B14F-4D97-AF65-F5344CB8AC3E}">
        <p14:creationId xmlns:p14="http://schemas.microsoft.com/office/powerpoint/2010/main" val="2974746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56"/>
          <p:cNvSpPr txBox="1">
            <a:spLocks noGrp="1"/>
          </p:cNvSpPr>
          <p:nvPr>
            <p:ph type="title"/>
          </p:nvPr>
        </p:nvSpPr>
        <p:spPr>
          <a:xfrm>
            <a:off x="2513200" y="599967"/>
            <a:ext cx="96788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What is Redis</a:t>
            </a:r>
            <a:endParaRPr sz="4000">
              <a:solidFill>
                <a:schemeClr val="dk1"/>
              </a:solidFill>
            </a:endParaRPr>
          </a:p>
        </p:txBody>
      </p:sp>
      <p:sp>
        <p:nvSpPr>
          <p:cNvPr id="1050" name="Google Shape;1050;p156"/>
          <p:cNvSpPr txBox="1"/>
          <p:nvPr/>
        </p:nvSpPr>
        <p:spPr>
          <a:xfrm>
            <a:off x="500399" y="1789371"/>
            <a:ext cx="11542075" cy="4549410"/>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buClr>
                <a:schemeClr val="dk1"/>
              </a:buClr>
              <a:buSzPts val="1100"/>
            </a:pPr>
            <a:r>
              <a:rPr lang="en" dirty="0">
                <a:solidFill>
                  <a:schemeClr val="dk1"/>
                </a:solidFill>
                <a:highlight>
                  <a:schemeClr val="lt1"/>
                </a:highlight>
                <a:latin typeface="Old Standard TT"/>
                <a:ea typeface="Old Standard TT"/>
                <a:cs typeface="Old Standard TT"/>
                <a:sym typeface="Old Standard TT"/>
              </a:rPr>
              <a:t>Redis an is a data structure server, Remote Data Server written in C Language.It is an in-memory database cache for storing and retrieving data. It is open-source software with an active community.</a:t>
            </a:r>
            <a:endParaRPr dirty="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buClr>
                <a:schemeClr val="dk1"/>
              </a:buClr>
              <a:buSzPts val="1100"/>
            </a:pPr>
            <a:r>
              <a:rPr lang="en" dirty="0">
                <a:solidFill>
                  <a:schemeClr val="dk1"/>
                </a:solidFill>
                <a:highlight>
                  <a:schemeClr val="lt1"/>
                </a:highlight>
                <a:latin typeface="Old Standard TT"/>
                <a:ea typeface="Old Standard TT"/>
                <a:cs typeface="Old Standard TT"/>
                <a:sym typeface="Old Standard TT"/>
              </a:rPr>
              <a:t>All the databases stores and retrieve the data from disk. Operation such as disk reading and writing is costly on a database. In the case of Redis, Data is read and store in the memory cache and gives the best performance.</a:t>
            </a:r>
            <a:endParaRPr dirty="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buClr>
                <a:schemeClr val="dk1"/>
              </a:buClr>
              <a:buSzPts val="1100"/>
            </a:pPr>
            <a:r>
              <a:rPr lang="en" dirty="0">
                <a:solidFill>
                  <a:schemeClr val="dk1"/>
                </a:solidFill>
                <a:highlight>
                  <a:schemeClr val="lt1"/>
                </a:highlight>
                <a:latin typeface="Old Standard TT"/>
                <a:ea typeface="Old Standard TT"/>
                <a:cs typeface="Old Standard TT"/>
                <a:sym typeface="Old Standard TT"/>
              </a:rPr>
              <a:t>It is easy to read and write from a programming language with few lines of code.</a:t>
            </a:r>
            <a:endParaRPr dirty="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buClr>
                <a:schemeClr val="dk1"/>
              </a:buClr>
              <a:buSzPts val="1100"/>
            </a:pPr>
            <a:r>
              <a:rPr lang="en" dirty="0">
                <a:solidFill>
                  <a:schemeClr val="dk1"/>
                </a:solidFill>
                <a:highlight>
                  <a:schemeClr val="lt1"/>
                </a:highlight>
                <a:latin typeface="Old Standard TT"/>
                <a:ea typeface="Old Standard TT"/>
                <a:cs typeface="Old Standard TT"/>
                <a:sym typeface="Old Standard TT"/>
              </a:rPr>
              <a:t>Even though Redis is a memory cache server, It supports deploying in a single or cluster node architecture and provides horizontal and vertical scaling. Because of this, it is highly available.</a:t>
            </a:r>
            <a:endParaRPr dirty="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buClr>
                <a:schemeClr val="dk1"/>
              </a:buClr>
              <a:buSzPts val="1100"/>
            </a:pPr>
            <a:r>
              <a:rPr lang="en" dirty="0">
                <a:solidFill>
                  <a:schemeClr val="dk1"/>
                </a:solidFill>
                <a:highlight>
                  <a:schemeClr val="lt1"/>
                </a:highlight>
                <a:latin typeface="Old Standard TT"/>
                <a:ea typeface="Old Standard TT"/>
                <a:cs typeface="Old Standard TT"/>
                <a:sym typeface="Old Standard TT"/>
              </a:rPr>
              <a:t>Data also can be replicated across multiple nodes in big data architecture.</a:t>
            </a:r>
            <a:endParaRPr dirty="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spcAft>
                <a:spcPts val="1600"/>
              </a:spcAft>
            </a:pPr>
            <a:r>
              <a:rPr lang="en" dirty="0">
                <a:solidFill>
                  <a:schemeClr val="dk1"/>
                </a:solidFill>
                <a:highlight>
                  <a:schemeClr val="lt1"/>
                </a:highlight>
                <a:latin typeface="Old Standard TT"/>
                <a:ea typeface="Old Standard TT"/>
                <a:cs typeface="Old Standard TT"/>
                <a:sym typeface="Old Standard TT"/>
              </a:rPr>
              <a:t>It supports a different kinds of data such as String, Sets, Lists, SortedSet, Hashes, and Bitmaps.</a:t>
            </a:r>
            <a:endParaRPr dirty="0">
              <a:solidFill>
                <a:schemeClr val="dk1"/>
              </a:solidFill>
              <a:highlight>
                <a:schemeClr val="lt1"/>
              </a:highlight>
              <a:latin typeface="Old Standard TT"/>
              <a:ea typeface="Old Standard TT"/>
              <a:cs typeface="Old Standard TT"/>
              <a:sym typeface="Old Standard TT"/>
            </a:endParaRPr>
          </a:p>
        </p:txBody>
      </p:sp>
    </p:spTree>
    <p:extLst>
      <p:ext uri="{BB962C8B-B14F-4D97-AF65-F5344CB8AC3E}">
        <p14:creationId xmlns:p14="http://schemas.microsoft.com/office/powerpoint/2010/main" val="16440504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57"/>
          <p:cNvSpPr txBox="1">
            <a:spLocks noGrp="1"/>
          </p:cNvSpPr>
          <p:nvPr>
            <p:ph type="title"/>
          </p:nvPr>
        </p:nvSpPr>
        <p:spPr>
          <a:xfrm>
            <a:off x="2562767" y="494433"/>
            <a:ext cx="96904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Redis Features</a:t>
            </a:r>
            <a:endParaRPr sz="4000">
              <a:solidFill>
                <a:schemeClr val="dk1"/>
              </a:solidFill>
            </a:endParaRPr>
          </a:p>
        </p:txBody>
      </p:sp>
      <p:sp>
        <p:nvSpPr>
          <p:cNvPr id="1056" name="Google Shape;1056;p157"/>
          <p:cNvSpPr txBox="1"/>
          <p:nvPr/>
        </p:nvSpPr>
        <p:spPr>
          <a:xfrm>
            <a:off x="609167" y="1605767"/>
            <a:ext cx="6798800" cy="4864561"/>
          </a:xfrm>
          <a:prstGeom prst="rect">
            <a:avLst/>
          </a:prstGeom>
          <a:noFill/>
          <a:ln>
            <a:noFill/>
          </a:ln>
        </p:spPr>
        <p:txBody>
          <a:bodyPr spcFirstLastPara="1" wrap="square" lIns="121900" tIns="121900" rIns="121900" bIns="121900" anchor="t" anchorCtr="0">
            <a:spAutoFit/>
          </a:bodyPr>
          <a:lstStyle/>
          <a:p>
            <a:pPr marL="609585" indent="-448722" algn="just">
              <a:lnSpc>
                <a:spcPct val="115000"/>
              </a:lnSpc>
              <a:spcBef>
                <a:spcPts val="1600"/>
              </a:spcBef>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Stores key and value pairs in memory cache</a:t>
            </a:r>
            <a:endParaRPr sz="2267">
              <a:solidFill>
                <a:schemeClr val="dk1"/>
              </a:solidFill>
              <a:latin typeface="Old Standard TT"/>
              <a:ea typeface="Old Standard TT"/>
              <a:cs typeface="Old Standard TT"/>
              <a:sym typeface="Old Standard TT"/>
            </a:endParaRPr>
          </a:p>
          <a:p>
            <a:pPr marL="609585" indent="-448722" algn="just">
              <a:lnSpc>
                <a:spcPct val="115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Support multiple data types data as values in pairs</a:t>
            </a:r>
            <a:endParaRPr sz="2267">
              <a:solidFill>
                <a:schemeClr val="dk1"/>
              </a:solidFill>
              <a:latin typeface="Old Standard TT"/>
              <a:ea typeface="Old Standard TT"/>
              <a:cs typeface="Old Standard TT"/>
              <a:sym typeface="Old Standard TT"/>
            </a:endParaRPr>
          </a:p>
          <a:p>
            <a:pPr marL="609585" indent="-448722" algn="just">
              <a:lnSpc>
                <a:spcPct val="115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Supports to store data into disk for persistence</a:t>
            </a:r>
            <a:endParaRPr sz="2267">
              <a:solidFill>
                <a:schemeClr val="dk1"/>
              </a:solidFill>
              <a:latin typeface="Old Standard TT"/>
              <a:ea typeface="Old Standard TT"/>
              <a:cs typeface="Old Standard TT"/>
              <a:sym typeface="Old Standard TT"/>
            </a:endParaRPr>
          </a:p>
          <a:p>
            <a:pPr marL="609585" indent="-448722" algn="just">
              <a:lnSpc>
                <a:spcPct val="115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publish and subscribe model</a:t>
            </a:r>
            <a:endParaRPr sz="2267">
              <a:solidFill>
                <a:schemeClr val="dk1"/>
              </a:solidFill>
              <a:latin typeface="Old Standard TT"/>
              <a:ea typeface="Old Standard TT"/>
              <a:cs typeface="Old Standard TT"/>
              <a:sym typeface="Old Standard TT"/>
            </a:endParaRPr>
          </a:p>
          <a:p>
            <a:pPr marL="609585" indent="-448722" algn="just">
              <a:lnSpc>
                <a:spcPct val="115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Master Slave Replication to have a better read access and automatic failover</a:t>
            </a:r>
            <a:endParaRPr sz="2267">
              <a:solidFill>
                <a:schemeClr val="dk1"/>
              </a:solidFill>
              <a:latin typeface="Old Standard TT"/>
              <a:ea typeface="Old Standard TT"/>
              <a:cs typeface="Old Standard TT"/>
              <a:sym typeface="Old Standard TT"/>
            </a:endParaRPr>
          </a:p>
          <a:p>
            <a:pPr marL="609585" indent="-448722" algn="just">
              <a:lnSpc>
                <a:spcPct val="115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Sharding for better write access</a:t>
            </a:r>
            <a:endParaRPr sz="2267">
              <a:solidFill>
                <a:schemeClr val="dk1"/>
              </a:solidFill>
              <a:latin typeface="Old Standard TT"/>
              <a:ea typeface="Old Standard TT"/>
              <a:cs typeface="Old Standard TT"/>
              <a:sym typeface="Old Standard TT"/>
            </a:endParaRPr>
          </a:p>
          <a:p>
            <a:pPr marL="609585" indent="-448722" algn="just">
              <a:lnSpc>
                <a:spcPct val="115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Supports scripting to have more advanced usage on how to manipulate data in memory</a:t>
            </a:r>
            <a:endParaRPr sz="2267">
              <a:solidFill>
                <a:schemeClr val="dk1"/>
              </a:solidFill>
              <a:latin typeface="Old Standard TT"/>
              <a:ea typeface="Old Standard TT"/>
              <a:cs typeface="Old Standard TT"/>
              <a:sym typeface="Old Standard TT"/>
            </a:endParaRPr>
          </a:p>
          <a:p>
            <a:pPr marL="609585" indent="-448722" algn="just">
              <a:lnSpc>
                <a:spcPct val="115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API to Query GEO features such as Radius</a:t>
            </a:r>
            <a:endParaRPr sz="2267">
              <a:solidFill>
                <a:schemeClr val="dk1"/>
              </a:solidFill>
              <a:latin typeface="Old Standard TT"/>
              <a:ea typeface="Old Standard TT"/>
              <a:cs typeface="Old Standard TT"/>
              <a:sym typeface="Old Standard TT"/>
            </a:endParaRPr>
          </a:p>
        </p:txBody>
      </p:sp>
      <p:pic>
        <p:nvPicPr>
          <p:cNvPr id="1057" name="Google Shape;1057;p157"/>
          <p:cNvPicPr preferRelativeResize="0"/>
          <p:nvPr/>
        </p:nvPicPr>
        <p:blipFill>
          <a:blip r:embed="rId3">
            <a:alphaModFix/>
          </a:blip>
          <a:stretch>
            <a:fillRect/>
          </a:stretch>
        </p:blipFill>
        <p:spPr>
          <a:xfrm>
            <a:off x="7509567" y="2533967"/>
            <a:ext cx="4682435" cy="3231368"/>
          </a:xfrm>
          <a:prstGeom prst="rect">
            <a:avLst/>
          </a:prstGeom>
          <a:noFill/>
          <a:ln>
            <a:noFill/>
          </a:ln>
        </p:spPr>
      </p:pic>
    </p:spTree>
    <p:extLst>
      <p:ext uri="{BB962C8B-B14F-4D97-AF65-F5344CB8AC3E}">
        <p14:creationId xmlns:p14="http://schemas.microsoft.com/office/powerpoint/2010/main" val="30629495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58"/>
          <p:cNvSpPr txBox="1">
            <a:spLocks noGrp="1"/>
          </p:cNvSpPr>
          <p:nvPr>
            <p:ph type="title"/>
          </p:nvPr>
        </p:nvSpPr>
        <p:spPr>
          <a:xfrm>
            <a:off x="2676167" y="529367"/>
            <a:ext cx="9666800" cy="861600"/>
          </a:xfrm>
          <a:prstGeom prst="rect">
            <a:avLst/>
          </a:prstGeom>
        </p:spPr>
        <p:txBody>
          <a:bodyPr spcFirstLastPara="1" vert="horz" wrap="square" lIns="121900" tIns="121900" rIns="121900" bIns="121900" rtlCol="0" anchor="ctr" anchorCtr="0">
            <a:noAutofit/>
          </a:bodyPr>
          <a:lstStyle/>
          <a:p>
            <a:r>
              <a:rPr lang="en" sz="3733" dirty="0">
                <a:solidFill>
                  <a:schemeClr val="dk1"/>
                </a:solidFill>
              </a:rPr>
              <a:t>When to use Redis database </a:t>
            </a:r>
            <a:r>
              <a:rPr lang="en" sz="3733" dirty="0" smtClean="0">
                <a:solidFill>
                  <a:schemeClr val="dk1"/>
                </a:solidFill>
              </a:rPr>
              <a:t/>
            </a:r>
            <a:br>
              <a:rPr lang="en" sz="3733" dirty="0" smtClean="0">
                <a:solidFill>
                  <a:schemeClr val="dk1"/>
                </a:solidFill>
              </a:rPr>
            </a:br>
            <a:r>
              <a:rPr lang="en" sz="3733" dirty="0" smtClean="0">
                <a:solidFill>
                  <a:schemeClr val="dk1"/>
                </a:solidFill>
              </a:rPr>
              <a:t>over </a:t>
            </a:r>
            <a:r>
              <a:rPr lang="en" sz="3733" dirty="0">
                <a:solidFill>
                  <a:schemeClr val="dk1"/>
                </a:solidFill>
              </a:rPr>
              <a:t>SQL Database?</a:t>
            </a:r>
            <a:endParaRPr sz="3733" dirty="0">
              <a:solidFill>
                <a:schemeClr val="dk1"/>
              </a:solidFill>
            </a:endParaRPr>
          </a:p>
        </p:txBody>
      </p:sp>
      <p:pic>
        <p:nvPicPr>
          <p:cNvPr id="1063" name="Google Shape;1063;p158"/>
          <p:cNvPicPr preferRelativeResize="0"/>
          <p:nvPr/>
        </p:nvPicPr>
        <p:blipFill>
          <a:blip r:embed="rId3">
            <a:alphaModFix/>
          </a:blip>
          <a:stretch>
            <a:fillRect/>
          </a:stretch>
        </p:blipFill>
        <p:spPr>
          <a:xfrm>
            <a:off x="7509567" y="2368733"/>
            <a:ext cx="4682435" cy="3231368"/>
          </a:xfrm>
          <a:prstGeom prst="rect">
            <a:avLst/>
          </a:prstGeom>
          <a:noFill/>
          <a:ln>
            <a:noFill/>
          </a:ln>
        </p:spPr>
      </p:pic>
      <p:sp>
        <p:nvSpPr>
          <p:cNvPr id="1064" name="Google Shape;1064;p158"/>
          <p:cNvSpPr txBox="1"/>
          <p:nvPr/>
        </p:nvSpPr>
        <p:spPr>
          <a:xfrm>
            <a:off x="710075" y="1744849"/>
            <a:ext cx="7530800" cy="4479135"/>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3600" dirty="0">
                <a:solidFill>
                  <a:schemeClr val="dk1"/>
                </a:solidFill>
                <a:latin typeface="Old Standard TT"/>
                <a:ea typeface="Old Standard TT"/>
                <a:cs typeface="Old Standard TT"/>
                <a:sym typeface="Old Standard TT"/>
              </a:rPr>
              <a:t>Redis db is used in following applications</a:t>
            </a:r>
            <a:endParaRPr sz="3600" dirty="0">
              <a:solidFill>
                <a:schemeClr val="dk1"/>
              </a:solidFill>
              <a:latin typeface="Old Standard TT"/>
              <a:ea typeface="Old Standard TT"/>
              <a:cs typeface="Old Standard TT"/>
              <a:sym typeface="Old Standard TT"/>
            </a:endParaRPr>
          </a:p>
          <a:p>
            <a:pPr marL="609585" indent="-507987">
              <a:lnSpc>
                <a:spcPct val="115000"/>
              </a:lnSpc>
              <a:spcBef>
                <a:spcPts val="1600"/>
              </a:spcBef>
              <a:buClr>
                <a:schemeClr val="dk1"/>
              </a:buClr>
              <a:buSzPts val="2400"/>
              <a:buChar char="●"/>
            </a:pPr>
            <a:r>
              <a:rPr lang="en" sz="3600" dirty="0">
                <a:solidFill>
                  <a:schemeClr val="dk1"/>
                </a:solidFill>
                <a:latin typeface="Old Standard TT"/>
                <a:ea typeface="Old Standard TT"/>
                <a:cs typeface="Old Standard TT"/>
                <a:sym typeface="Old Standard TT"/>
              </a:rPr>
              <a:t>Storing user session information</a:t>
            </a:r>
            <a:endParaRPr sz="3600" dirty="0">
              <a:solidFill>
                <a:schemeClr val="dk1"/>
              </a:solidFill>
              <a:latin typeface="Old Standard TT"/>
              <a:ea typeface="Old Standard TT"/>
              <a:cs typeface="Old Standard TT"/>
              <a:sym typeface="Old Standard TT"/>
            </a:endParaRPr>
          </a:p>
          <a:p>
            <a:pPr marL="609585" indent="-507987">
              <a:lnSpc>
                <a:spcPct val="115000"/>
              </a:lnSpc>
              <a:buClr>
                <a:schemeClr val="dk1"/>
              </a:buClr>
              <a:buSzPts val="2400"/>
              <a:buChar char="●"/>
            </a:pPr>
            <a:r>
              <a:rPr lang="en" sz="3600" dirty="0">
                <a:solidFill>
                  <a:schemeClr val="dk1"/>
                </a:solidFill>
                <a:latin typeface="Old Standard TT"/>
                <a:ea typeface="Old Standard TT"/>
                <a:cs typeface="Old Standard TT"/>
                <a:sym typeface="Old Standard TT"/>
              </a:rPr>
              <a:t>short lived personalised data</a:t>
            </a:r>
            <a:endParaRPr sz="3600" dirty="0">
              <a:solidFill>
                <a:schemeClr val="dk1"/>
              </a:solidFill>
              <a:latin typeface="Old Standard TT"/>
              <a:ea typeface="Old Standard TT"/>
              <a:cs typeface="Old Standard TT"/>
              <a:sym typeface="Old Standard TT"/>
            </a:endParaRPr>
          </a:p>
          <a:p>
            <a:pPr marL="609585" indent="-507987">
              <a:lnSpc>
                <a:spcPct val="115000"/>
              </a:lnSpc>
              <a:buClr>
                <a:schemeClr val="dk1"/>
              </a:buClr>
              <a:buSzPts val="2400"/>
              <a:buChar char="●"/>
            </a:pPr>
            <a:r>
              <a:rPr lang="en" sz="3600" dirty="0">
                <a:solidFill>
                  <a:schemeClr val="dk1"/>
                </a:solidFill>
                <a:latin typeface="Old Standard TT"/>
                <a:ea typeface="Old Standard TT"/>
                <a:cs typeface="Old Standard TT"/>
                <a:sym typeface="Old Standard TT"/>
              </a:rPr>
              <a:t>Shopping cart data</a:t>
            </a:r>
            <a:endParaRPr sz="3600" dirty="0">
              <a:solidFill>
                <a:schemeClr val="dk1"/>
              </a:solidFill>
              <a:latin typeface="Old Standard TT"/>
              <a:ea typeface="Old Standard TT"/>
              <a:cs typeface="Old Standard TT"/>
              <a:sym typeface="Old Standard TT"/>
            </a:endParaRPr>
          </a:p>
          <a:p>
            <a:pPr marL="609585" indent="-507987">
              <a:lnSpc>
                <a:spcPct val="115000"/>
              </a:lnSpc>
              <a:buClr>
                <a:schemeClr val="dk1"/>
              </a:buClr>
              <a:buSzPts val="2400"/>
              <a:buChar char="●"/>
            </a:pPr>
            <a:r>
              <a:rPr lang="en" sz="3600" dirty="0">
                <a:solidFill>
                  <a:schemeClr val="dk1"/>
                </a:solidFill>
                <a:latin typeface="Old Standard TT"/>
                <a:ea typeface="Old Standard TT"/>
                <a:cs typeface="Old Standard TT"/>
                <a:sym typeface="Old Standard TT"/>
              </a:rPr>
              <a:t>Logged in user preferences</a:t>
            </a:r>
            <a:endParaRPr sz="3600"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753061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462833" y="1596667"/>
            <a:ext cx="11360800" cy="817600"/>
          </a:xfrm>
          <a:prstGeom prst="rect">
            <a:avLst/>
          </a:prstGeom>
        </p:spPr>
        <p:txBody>
          <a:bodyPr spcFirstLastPara="1" vert="horz" wrap="square" lIns="121900" tIns="121900" rIns="121900" bIns="121900" rtlCol="0" anchor="t" anchorCtr="0">
            <a:noAutofit/>
          </a:bodyPr>
          <a:lstStyle/>
          <a:p>
            <a:pPr algn="ctr"/>
            <a:r>
              <a:rPr lang="en" dirty="0"/>
              <a:t>Case </a:t>
            </a:r>
            <a:r>
              <a:rPr lang="en" dirty="0"/>
              <a:t>Study</a:t>
            </a:r>
            <a:endParaRPr dirty="0"/>
          </a:p>
          <a:p>
            <a:pPr algn="ctr"/>
            <a:r>
              <a:rPr lang="en" sz="2533" dirty="0"/>
              <a:t>On</a:t>
            </a:r>
            <a:endParaRPr sz="2533" dirty="0"/>
          </a:p>
          <a:p>
            <a:pPr algn="ctr"/>
            <a:r>
              <a:rPr lang="en" sz="2533" dirty="0"/>
              <a:t>ENTERPRISE SOFTWARE DEVELOPMENT SERVICES </a:t>
            </a:r>
            <a:endParaRPr sz="2533" dirty="0"/>
          </a:p>
          <a:p>
            <a:endParaRPr sz="6667" dirty="0"/>
          </a:p>
        </p:txBody>
      </p:sp>
      <p:sp>
        <p:nvSpPr>
          <p:cNvPr id="163" name="Google Shape;163;p24"/>
          <p:cNvSpPr txBox="1">
            <a:spLocks noGrp="1"/>
          </p:cNvSpPr>
          <p:nvPr>
            <p:ph type="title"/>
          </p:nvPr>
        </p:nvSpPr>
        <p:spPr>
          <a:xfrm>
            <a:off x="715767" y="4517300"/>
            <a:ext cx="11360800" cy="817600"/>
          </a:xfrm>
          <a:prstGeom prst="rect">
            <a:avLst/>
          </a:prstGeom>
        </p:spPr>
        <p:txBody>
          <a:bodyPr spcFirstLastPara="1" vert="horz" wrap="square" lIns="121900" tIns="121900" rIns="121900" bIns="121900" rtlCol="0" anchor="t" anchorCtr="0">
            <a:noAutofit/>
          </a:bodyPr>
          <a:lstStyle/>
          <a:p>
            <a:pPr algn="ctr"/>
            <a:r>
              <a:rPr lang="en"/>
              <a:t>Q &amp; A</a:t>
            </a:r>
            <a:endParaRPr/>
          </a:p>
        </p:txBody>
      </p:sp>
    </p:spTree>
    <p:extLst>
      <p:ext uri="{BB962C8B-B14F-4D97-AF65-F5344CB8AC3E}">
        <p14:creationId xmlns:p14="http://schemas.microsoft.com/office/powerpoint/2010/main" val="289953884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59"/>
          <p:cNvSpPr txBox="1">
            <a:spLocks noGrp="1"/>
          </p:cNvSpPr>
          <p:nvPr>
            <p:ph type="title"/>
          </p:nvPr>
        </p:nvSpPr>
        <p:spPr>
          <a:xfrm>
            <a:off x="2813018" y="266552"/>
            <a:ext cx="9678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Difference between </a:t>
            </a:r>
            <a:r>
              <a:rPr lang="en" sz="4000" dirty="0" smtClean="0">
                <a:solidFill>
                  <a:schemeClr val="dk1"/>
                </a:solidFill>
              </a:rPr>
              <a:t/>
            </a:r>
            <a:br>
              <a:rPr lang="en" sz="4000" dirty="0" smtClean="0">
                <a:solidFill>
                  <a:schemeClr val="dk1"/>
                </a:solidFill>
              </a:rPr>
            </a:br>
            <a:r>
              <a:rPr lang="en" sz="4000" dirty="0" smtClean="0">
                <a:solidFill>
                  <a:schemeClr val="dk1"/>
                </a:solidFill>
              </a:rPr>
              <a:t>Redis </a:t>
            </a:r>
            <a:r>
              <a:rPr lang="en" sz="4000" dirty="0">
                <a:solidFill>
                  <a:schemeClr val="dk1"/>
                </a:solidFill>
              </a:rPr>
              <a:t>and Memcached</a:t>
            </a:r>
            <a:endParaRPr sz="4000" dirty="0">
              <a:solidFill>
                <a:schemeClr val="dk1"/>
              </a:solidFill>
            </a:endParaRPr>
          </a:p>
        </p:txBody>
      </p:sp>
      <p:pic>
        <p:nvPicPr>
          <p:cNvPr id="1070" name="Google Shape;1070;p159"/>
          <p:cNvPicPr preferRelativeResize="0"/>
          <p:nvPr/>
        </p:nvPicPr>
        <p:blipFill rotWithShape="1">
          <a:blip r:embed="rId3">
            <a:alphaModFix/>
          </a:blip>
          <a:srcRect l="19265" t="14361" r="17714" b="14403"/>
          <a:stretch/>
        </p:blipFill>
        <p:spPr>
          <a:xfrm>
            <a:off x="8898401" y="2547534"/>
            <a:ext cx="2950932" cy="2301733"/>
          </a:xfrm>
          <a:prstGeom prst="rect">
            <a:avLst/>
          </a:prstGeom>
          <a:noFill/>
          <a:ln>
            <a:noFill/>
          </a:ln>
        </p:spPr>
      </p:pic>
      <p:pic>
        <p:nvPicPr>
          <p:cNvPr id="1071" name="Google Shape;1071;p159"/>
          <p:cNvPicPr preferRelativeResize="0"/>
          <p:nvPr/>
        </p:nvPicPr>
        <p:blipFill>
          <a:blip r:embed="rId4">
            <a:alphaModFix/>
          </a:blip>
          <a:stretch>
            <a:fillRect/>
          </a:stretch>
        </p:blipFill>
        <p:spPr>
          <a:xfrm>
            <a:off x="550134" y="1277267"/>
            <a:ext cx="8534132" cy="5019468"/>
          </a:xfrm>
          <a:prstGeom prst="rect">
            <a:avLst/>
          </a:prstGeom>
          <a:noFill/>
          <a:ln>
            <a:noFill/>
          </a:ln>
        </p:spPr>
      </p:pic>
    </p:spTree>
    <p:extLst>
      <p:ext uri="{BB962C8B-B14F-4D97-AF65-F5344CB8AC3E}">
        <p14:creationId xmlns:p14="http://schemas.microsoft.com/office/powerpoint/2010/main" val="24245623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60"/>
          <p:cNvSpPr txBox="1">
            <a:spLocks noGrp="1"/>
          </p:cNvSpPr>
          <p:nvPr>
            <p:ph type="title"/>
          </p:nvPr>
        </p:nvSpPr>
        <p:spPr>
          <a:xfrm>
            <a:off x="2536800" y="663434"/>
            <a:ext cx="96552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Redis Cli Commands</a:t>
            </a:r>
            <a:endParaRPr sz="4000">
              <a:solidFill>
                <a:schemeClr val="dk1"/>
              </a:solidFill>
            </a:endParaRPr>
          </a:p>
        </p:txBody>
      </p:sp>
      <p:pic>
        <p:nvPicPr>
          <p:cNvPr id="1077" name="Google Shape;1077;p160"/>
          <p:cNvPicPr preferRelativeResize="0"/>
          <p:nvPr/>
        </p:nvPicPr>
        <p:blipFill>
          <a:blip r:embed="rId3">
            <a:alphaModFix/>
          </a:blip>
          <a:stretch>
            <a:fillRect/>
          </a:stretch>
        </p:blipFill>
        <p:spPr>
          <a:xfrm>
            <a:off x="508000" y="3052804"/>
            <a:ext cx="8309435" cy="3878909"/>
          </a:xfrm>
          <a:prstGeom prst="rect">
            <a:avLst/>
          </a:prstGeom>
          <a:noFill/>
          <a:ln>
            <a:noFill/>
          </a:ln>
        </p:spPr>
      </p:pic>
      <p:sp>
        <p:nvSpPr>
          <p:cNvPr id="1078" name="Google Shape;1078;p160"/>
          <p:cNvSpPr txBox="1"/>
          <p:nvPr/>
        </p:nvSpPr>
        <p:spPr>
          <a:xfrm>
            <a:off x="382139" y="1611831"/>
            <a:ext cx="11355200" cy="1354176"/>
          </a:xfrm>
          <a:prstGeom prst="rect">
            <a:avLst/>
          </a:prstGeom>
          <a:noFill/>
          <a:ln>
            <a:noFill/>
          </a:ln>
        </p:spPr>
        <p:txBody>
          <a:bodyPr spcFirstLastPara="1" wrap="square" lIns="121900" tIns="121900" rIns="121900" bIns="121900" anchor="t" anchorCtr="0">
            <a:spAutoFit/>
          </a:bodyPr>
          <a:lstStyle/>
          <a:p>
            <a:r>
              <a:rPr lang="en" sz="2400" i="1" dirty="0">
                <a:latin typeface="Old Standard TT"/>
                <a:ea typeface="Old Standard TT"/>
                <a:cs typeface="Old Standard TT"/>
                <a:sym typeface="Old Standard TT"/>
              </a:rPr>
              <a:t>Redis CLI is an command line interface that connect to Redis server to read,update and store the objects. It opens interactive shell promt and executes commands</a:t>
            </a:r>
            <a:endParaRPr sz="2400" i="1" dirty="0">
              <a:latin typeface="Old Standard TT"/>
              <a:ea typeface="Old Standard TT"/>
              <a:cs typeface="Old Standard TT"/>
              <a:sym typeface="Old Standard TT"/>
            </a:endParaRPr>
          </a:p>
        </p:txBody>
      </p:sp>
      <p:pic>
        <p:nvPicPr>
          <p:cNvPr id="1079" name="Google Shape;1079;p160"/>
          <p:cNvPicPr preferRelativeResize="0"/>
          <p:nvPr/>
        </p:nvPicPr>
        <p:blipFill rotWithShape="1">
          <a:blip r:embed="rId4">
            <a:alphaModFix/>
          </a:blip>
          <a:srcRect l="19265" t="14361" r="17714" b="14403"/>
          <a:stretch/>
        </p:blipFill>
        <p:spPr>
          <a:xfrm>
            <a:off x="9430069" y="4233167"/>
            <a:ext cx="2950932" cy="2301733"/>
          </a:xfrm>
          <a:prstGeom prst="rect">
            <a:avLst/>
          </a:prstGeom>
          <a:noFill/>
          <a:ln>
            <a:noFill/>
          </a:ln>
        </p:spPr>
      </p:pic>
    </p:spTree>
    <p:extLst>
      <p:ext uri="{BB962C8B-B14F-4D97-AF65-F5344CB8AC3E}">
        <p14:creationId xmlns:p14="http://schemas.microsoft.com/office/powerpoint/2010/main" val="35620598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61"/>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Distributed System</a:t>
            </a:r>
            <a:endParaRPr>
              <a:solidFill>
                <a:schemeClr val="dk1"/>
              </a:solidFill>
            </a:endParaRPr>
          </a:p>
        </p:txBody>
      </p:sp>
    </p:spTree>
    <p:extLst>
      <p:ext uri="{BB962C8B-B14F-4D97-AF65-F5344CB8AC3E}">
        <p14:creationId xmlns:p14="http://schemas.microsoft.com/office/powerpoint/2010/main" val="8410974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62"/>
          <p:cNvSpPr txBox="1">
            <a:spLocks noGrp="1"/>
          </p:cNvSpPr>
          <p:nvPr>
            <p:ph type="title"/>
          </p:nvPr>
        </p:nvSpPr>
        <p:spPr>
          <a:xfrm>
            <a:off x="2714953" y="432203"/>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What is Distributed Systems</a:t>
            </a:r>
            <a:endParaRPr sz="4000" dirty="0">
              <a:solidFill>
                <a:schemeClr val="dk1"/>
              </a:solidFill>
            </a:endParaRPr>
          </a:p>
        </p:txBody>
      </p:sp>
      <p:sp>
        <p:nvSpPr>
          <p:cNvPr id="1090" name="Google Shape;1090;p162"/>
          <p:cNvSpPr txBox="1"/>
          <p:nvPr/>
        </p:nvSpPr>
        <p:spPr>
          <a:xfrm>
            <a:off x="448533" y="1817807"/>
            <a:ext cx="5075600" cy="4705863"/>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800" dirty="0">
                <a:solidFill>
                  <a:schemeClr val="dk1"/>
                </a:solidFill>
                <a:latin typeface="Old Standard TT"/>
                <a:ea typeface="Old Standard TT"/>
                <a:cs typeface="Old Standard TT"/>
                <a:sym typeface="Old Standard TT"/>
              </a:rPr>
              <a:t>A distributed system provides a computing environment where multiple components are linked across many computers over the network. These systems make communication along with each other and manage processes together</a:t>
            </a:r>
            <a:endParaRPr sz="2800" dirty="0">
              <a:solidFill>
                <a:schemeClr val="dk1"/>
              </a:solidFill>
              <a:latin typeface="Old Standard TT"/>
              <a:ea typeface="Old Standard TT"/>
              <a:cs typeface="Old Standard TT"/>
              <a:sym typeface="Old Standard TT"/>
            </a:endParaRPr>
          </a:p>
        </p:txBody>
      </p:sp>
      <p:pic>
        <p:nvPicPr>
          <p:cNvPr id="1091" name="Google Shape;1091;p162"/>
          <p:cNvPicPr preferRelativeResize="0"/>
          <p:nvPr/>
        </p:nvPicPr>
        <p:blipFill>
          <a:blip r:embed="rId3">
            <a:alphaModFix/>
          </a:blip>
          <a:stretch>
            <a:fillRect/>
          </a:stretch>
        </p:blipFill>
        <p:spPr>
          <a:xfrm>
            <a:off x="5973267" y="2972034"/>
            <a:ext cx="5812335" cy="3269433"/>
          </a:xfrm>
          <a:prstGeom prst="rect">
            <a:avLst/>
          </a:prstGeom>
          <a:noFill/>
          <a:ln>
            <a:noFill/>
          </a:ln>
        </p:spPr>
      </p:pic>
    </p:spTree>
    <p:extLst>
      <p:ext uri="{BB962C8B-B14F-4D97-AF65-F5344CB8AC3E}">
        <p14:creationId xmlns:p14="http://schemas.microsoft.com/office/powerpoint/2010/main" val="12641868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63"/>
          <p:cNvSpPr txBox="1">
            <a:spLocks noGrp="1"/>
          </p:cNvSpPr>
          <p:nvPr>
            <p:ph type="title"/>
          </p:nvPr>
        </p:nvSpPr>
        <p:spPr>
          <a:xfrm>
            <a:off x="2513200" y="494433"/>
            <a:ext cx="9678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Centralized System</a:t>
            </a:r>
            <a:endParaRPr sz="4000" dirty="0">
              <a:solidFill>
                <a:schemeClr val="dk1"/>
              </a:solidFill>
            </a:endParaRPr>
          </a:p>
        </p:txBody>
      </p:sp>
      <p:sp>
        <p:nvSpPr>
          <p:cNvPr id="1097" name="Google Shape;1097;p163"/>
          <p:cNvSpPr txBox="1"/>
          <p:nvPr/>
        </p:nvSpPr>
        <p:spPr>
          <a:xfrm>
            <a:off x="525913" y="1777617"/>
            <a:ext cx="5305200" cy="4273950"/>
          </a:xfrm>
          <a:prstGeom prst="rect">
            <a:avLst/>
          </a:prstGeom>
          <a:noFill/>
          <a:ln>
            <a:noFill/>
          </a:ln>
        </p:spPr>
        <p:txBody>
          <a:bodyPr spcFirstLastPara="1" wrap="square" lIns="121900" tIns="121900" rIns="121900" bIns="121900" anchor="t" anchorCtr="0">
            <a:spAutoFit/>
          </a:bodyPr>
          <a:lstStyle/>
          <a:p>
            <a:pPr marL="609585" indent="-482588" algn="just">
              <a:lnSpc>
                <a:spcPct val="115000"/>
              </a:lnSpc>
              <a:spcBef>
                <a:spcPts val="1600"/>
              </a:spcBef>
              <a:buClr>
                <a:schemeClr val="dk1"/>
              </a:buClr>
              <a:buSzPts val="2100"/>
              <a:buFont typeface="Old Standard TT"/>
              <a:buChar char="❖"/>
            </a:pPr>
            <a:r>
              <a:rPr lang="en" sz="2400" dirty="0">
                <a:solidFill>
                  <a:schemeClr val="dk1"/>
                </a:solidFill>
                <a:latin typeface="Old Standard TT"/>
                <a:ea typeface="Old Standard TT"/>
                <a:cs typeface="Old Standard TT"/>
                <a:sym typeface="Old Standard TT"/>
              </a:rPr>
              <a:t>A centralized system consists of a single machine.</a:t>
            </a:r>
            <a:endParaRPr sz="2400" dirty="0">
              <a:solidFill>
                <a:schemeClr val="dk1"/>
              </a:solidFill>
              <a:latin typeface="Old Standard TT"/>
              <a:ea typeface="Old Standard TT"/>
              <a:cs typeface="Old Standard TT"/>
              <a:sym typeface="Old Standard TT"/>
            </a:endParaRPr>
          </a:p>
          <a:p>
            <a:pPr marL="609585" indent="-482588" algn="just">
              <a:lnSpc>
                <a:spcPct val="115000"/>
              </a:lnSpc>
              <a:buClr>
                <a:schemeClr val="dk1"/>
              </a:buClr>
              <a:buSzPts val="2100"/>
              <a:buFont typeface="Old Standard TT"/>
              <a:buChar char="❖"/>
            </a:pPr>
            <a:r>
              <a:rPr lang="en" sz="2400" dirty="0">
                <a:solidFill>
                  <a:schemeClr val="dk1"/>
                </a:solidFill>
                <a:latin typeface="Old Standard TT"/>
                <a:ea typeface="Old Standard TT"/>
                <a:cs typeface="Old Standard TT"/>
                <a:sym typeface="Old Standard TT"/>
              </a:rPr>
              <a:t>All calculations are done by a particular computer. </a:t>
            </a:r>
            <a:endParaRPr sz="2400" dirty="0">
              <a:solidFill>
                <a:schemeClr val="dk1"/>
              </a:solidFill>
              <a:latin typeface="Old Standard TT"/>
              <a:ea typeface="Old Standard TT"/>
              <a:cs typeface="Old Standard TT"/>
              <a:sym typeface="Old Standard TT"/>
            </a:endParaRPr>
          </a:p>
          <a:p>
            <a:pPr marL="609585" indent="-482588" algn="just">
              <a:lnSpc>
                <a:spcPct val="115000"/>
              </a:lnSpc>
              <a:buClr>
                <a:schemeClr val="dk1"/>
              </a:buClr>
              <a:buSzPts val="2100"/>
              <a:buFont typeface="Old Standard TT"/>
              <a:buChar char="❖"/>
            </a:pPr>
            <a:r>
              <a:rPr lang="en" sz="2400" dirty="0">
                <a:solidFill>
                  <a:schemeClr val="dk1"/>
                </a:solidFill>
                <a:latin typeface="Old Standard TT"/>
                <a:ea typeface="Old Standard TT"/>
                <a:cs typeface="Old Standard TT"/>
                <a:sym typeface="Old Standard TT"/>
              </a:rPr>
              <a:t>Its performance is low as the workload is not divided. </a:t>
            </a:r>
            <a:endParaRPr sz="2400" dirty="0">
              <a:solidFill>
                <a:schemeClr val="dk1"/>
              </a:solidFill>
              <a:latin typeface="Old Standard TT"/>
              <a:ea typeface="Old Standard TT"/>
              <a:cs typeface="Old Standard TT"/>
              <a:sym typeface="Old Standard TT"/>
            </a:endParaRPr>
          </a:p>
          <a:p>
            <a:pPr marL="609585" indent="-482588" algn="just">
              <a:lnSpc>
                <a:spcPct val="115000"/>
              </a:lnSpc>
              <a:buClr>
                <a:schemeClr val="dk1"/>
              </a:buClr>
              <a:buSzPts val="2100"/>
              <a:buFont typeface="Old Standard TT"/>
              <a:buChar char="❖"/>
            </a:pPr>
            <a:r>
              <a:rPr lang="en" sz="2400" dirty="0">
                <a:solidFill>
                  <a:schemeClr val="dk1"/>
                </a:solidFill>
                <a:latin typeface="Old Standard TT"/>
                <a:ea typeface="Old Standard TT"/>
                <a:cs typeface="Old Standard TT"/>
                <a:sym typeface="Old Standard TT"/>
              </a:rPr>
              <a:t>There is also no machine present in backup if the original computer system fails.</a:t>
            </a:r>
            <a:endParaRPr sz="2400" dirty="0">
              <a:solidFill>
                <a:schemeClr val="dk1"/>
              </a:solidFill>
              <a:latin typeface="Old Standard TT"/>
              <a:ea typeface="Old Standard TT"/>
              <a:cs typeface="Old Standard TT"/>
              <a:sym typeface="Old Standard TT"/>
            </a:endParaRPr>
          </a:p>
        </p:txBody>
      </p:sp>
      <p:pic>
        <p:nvPicPr>
          <p:cNvPr id="1098" name="Google Shape;1098;p163"/>
          <p:cNvPicPr preferRelativeResize="0"/>
          <p:nvPr/>
        </p:nvPicPr>
        <p:blipFill>
          <a:blip r:embed="rId3">
            <a:alphaModFix/>
          </a:blip>
          <a:stretch>
            <a:fillRect/>
          </a:stretch>
        </p:blipFill>
        <p:spPr>
          <a:xfrm>
            <a:off x="6654209" y="1612367"/>
            <a:ext cx="4927824" cy="4439200"/>
          </a:xfrm>
          <a:prstGeom prst="rect">
            <a:avLst/>
          </a:prstGeom>
          <a:noFill/>
          <a:ln>
            <a:noFill/>
          </a:ln>
        </p:spPr>
      </p:pic>
    </p:spTree>
    <p:extLst>
      <p:ext uri="{BB962C8B-B14F-4D97-AF65-F5344CB8AC3E}">
        <p14:creationId xmlns:p14="http://schemas.microsoft.com/office/powerpoint/2010/main" val="39837434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64"/>
          <p:cNvSpPr txBox="1">
            <a:spLocks noGrp="1"/>
          </p:cNvSpPr>
          <p:nvPr>
            <p:ph type="title"/>
          </p:nvPr>
        </p:nvSpPr>
        <p:spPr>
          <a:xfrm>
            <a:off x="2525200" y="684735"/>
            <a:ext cx="96668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Distributed Systems</a:t>
            </a:r>
            <a:endParaRPr sz="4000">
              <a:solidFill>
                <a:schemeClr val="dk1"/>
              </a:solidFill>
            </a:endParaRPr>
          </a:p>
        </p:txBody>
      </p:sp>
      <p:sp>
        <p:nvSpPr>
          <p:cNvPr id="1104" name="Google Shape;1104;p164"/>
          <p:cNvSpPr txBox="1"/>
          <p:nvPr/>
        </p:nvSpPr>
        <p:spPr>
          <a:xfrm>
            <a:off x="245333" y="1611693"/>
            <a:ext cx="5305200" cy="5123413"/>
          </a:xfrm>
          <a:prstGeom prst="rect">
            <a:avLst/>
          </a:prstGeom>
          <a:noFill/>
          <a:ln>
            <a:noFill/>
          </a:ln>
        </p:spPr>
        <p:txBody>
          <a:bodyPr spcFirstLastPara="1" wrap="square" lIns="121900" tIns="121900" rIns="121900" bIns="121900" anchor="t" anchorCtr="0">
            <a:spAutoFit/>
          </a:bodyPr>
          <a:lstStyle/>
          <a:p>
            <a:pPr marL="609585" indent="-380990" algn="just">
              <a:lnSpc>
                <a:spcPct val="115000"/>
              </a:lnSpc>
              <a:spcBef>
                <a:spcPts val="1600"/>
              </a:spcBef>
              <a:buClr>
                <a:schemeClr val="dk1"/>
              </a:buClr>
              <a:buSzPts val="900"/>
              <a:buChar char="❖"/>
            </a:pPr>
            <a:r>
              <a:rPr lang="en" sz="2400" dirty="0">
                <a:solidFill>
                  <a:schemeClr val="dk1"/>
                </a:solidFill>
                <a:latin typeface="Old Standard TT"/>
                <a:ea typeface="Old Standard TT"/>
                <a:cs typeface="Old Standard TT"/>
                <a:sym typeface="Old Standard TT"/>
              </a:rPr>
              <a:t>A distributed system consists of multiple machines.</a:t>
            </a:r>
            <a:endParaRPr sz="2400" dirty="0">
              <a:solidFill>
                <a:schemeClr val="dk1"/>
              </a:solidFill>
              <a:latin typeface="Old Standard TT"/>
              <a:ea typeface="Old Standard TT"/>
              <a:cs typeface="Old Standard TT"/>
              <a:sym typeface="Old Standard TT"/>
            </a:endParaRPr>
          </a:p>
          <a:p>
            <a:pPr marL="609585" indent="-380990" algn="just">
              <a:lnSpc>
                <a:spcPct val="115000"/>
              </a:lnSpc>
              <a:buClr>
                <a:schemeClr val="dk1"/>
              </a:buClr>
              <a:buSzPts val="900"/>
              <a:buChar char="❖"/>
            </a:pPr>
            <a:r>
              <a:rPr lang="en" sz="2400" dirty="0">
                <a:solidFill>
                  <a:schemeClr val="dk1"/>
                </a:solidFill>
                <a:latin typeface="Old Standard TT"/>
                <a:ea typeface="Old Standard TT"/>
                <a:cs typeface="Old Standard TT"/>
                <a:sym typeface="Old Standard TT"/>
              </a:rPr>
              <a:t>All computation work is divided among the different systems.</a:t>
            </a:r>
            <a:endParaRPr sz="2400" dirty="0">
              <a:solidFill>
                <a:schemeClr val="dk1"/>
              </a:solidFill>
              <a:latin typeface="Old Standard TT"/>
              <a:ea typeface="Old Standard TT"/>
              <a:cs typeface="Old Standard TT"/>
              <a:sym typeface="Old Standard TT"/>
            </a:endParaRPr>
          </a:p>
          <a:p>
            <a:pPr marL="609585" indent="-380990" algn="just">
              <a:lnSpc>
                <a:spcPct val="115000"/>
              </a:lnSpc>
              <a:buClr>
                <a:schemeClr val="dk1"/>
              </a:buClr>
              <a:buSzPts val="900"/>
              <a:buChar char="❖"/>
            </a:pPr>
            <a:r>
              <a:rPr lang="en" sz="2400" dirty="0">
                <a:solidFill>
                  <a:schemeClr val="dk1"/>
                </a:solidFill>
                <a:latin typeface="Old Standard TT"/>
                <a:ea typeface="Old Standard TT"/>
                <a:cs typeface="Old Standard TT"/>
                <a:sym typeface="Old Standard TT"/>
              </a:rPr>
              <a:t>Its performance is high as the workload is divided among different computers to efficiently use their capacity.</a:t>
            </a:r>
            <a:endParaRPr sz="2400" dirty="0">
              <a:solidFill>
                <a:schemeClr val="dk1"/>
              </a:solidFill>
              <a:latin typeface="Old Standard TT"/>
              <a:ea typeface="Old Standard TT"/>
              <a:cs typeface="Old Standard TT"/>
              <a:sym typeface="Old Standard TT"/>
            </a:endParaRPr>
          </a:p>
          <a:p>
            <a:pPr marL="609585" indent="-380990" algn="just">
              <a:lnSpc>
                <a:spcPct val="115000"/>
              </a:lnSpc>
              <a:buClr>
                <a:schemeClr val="dk1"/>
              </a:buClr>
              <a:buSzPts val="900"/>
              <a:buChar char="❖"/>
            </a:pPr>
            <a:r>
              <a:rPr lang="en" sz="2400" dirty="0">
                <a:solidFill>
                  <a:schemeClr val="dk1"/>
                </a:solidFill>
                <a:latin typeface="Old Standard TT"/>
                <a:ea typeface="Old Standard TT"/>
                <a:cs typeface="Old Standard TT"/>
                <a:sym typeface="Old Standard TT"/>
              </a:rPr>
              <a:t>There are systems present in backup, so if the main system fails then work will not stop.</a:t>
            </a:r>
            <a:endParaRPr sz="2400" dirty="0">
              <a:solidFill>
                <a:schemeClr val="dk1"/>
              </a:solidFill>
              <a:latin typeface="Old Standard TT"/>
              <a:ea typeface="Old Standard TT"/>
              <a:cs typeface="Old Standard TT"/>
              <a:sym typeface="Old Standard TT"/>
            </a:endParaRPr>
          </a:p>
        </p:txBody>
      </p:sp>
      <p:pic>
        <p:nvPicPr>
          <p:cNvPr id="1105" name="Google Shape;1105;p164"/>
          <p:cNvPicPr preferRelativeResize="0"/>
          <p:nvPr/>
        </p:nvPicPr>
        <p:blipFill>
          <a:blip r:embed="rId3">
            <a:alphaModFix/>
          </a:blip>
          <a:stretch>
            <a:fillRect/>
          </a:stretch>
        </p:blipFill>
        <p:spPr>
          <a:xfrm>
            <a:off x="6170367" y="2275600"/>
            <a:ext cx="5388399" cy="3795600"/>
          </a:xfrm>
          <a:prstGeom prst="rect">
            <a:avLst/>
          </a:prstGeom>
          <a:noFill/>
          <a:ln>
            <a:noFill/>
          </a:ln>
        </p:spPr>
      </p:pic>
    </p:spTree>
    <p:extLst>
      <p:ext uri="{BB962C8B-B14F-4D97-AF65-F5344CB8AC3E}">
        <p14:creationId xmlns:p14="http://schemas.microsoft.com/office/powerpoint/2010/main" val="7547116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65"/>
          <p:cNvSpPr txBox="1">
            <a:spLocks noGrp="1"/>
          </p:cNvSpPr>
          <p:nvPr>
            <p:ph type="title"/>
          </p:nvPr>
        </p:nvSpPr>
        <p:spPr>
          <a:xfrm>
            <a:off x="2640490" y="667482"/>
            <a:ext cx="9678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Distributed Systems</a:t>
            </a:r>
            <a:endParaRPr sz="4000" dirty="0">
              <a:solidFill>
                <a:schemeClr val="dk1"/>
              </a:solidFill>
            </a:endParaRPr>
          </a:p>
        </p:txBody>
      </p:sp>
      <p:sp>
        <p:nvSpPr>
          <p:cNvPr id="1111" name="Google Shape;1111;p165"/>
          <p:cNvSpPr txBox="1"/>
          <p:nvPr/>
        </p:nvSpPr>
        <p:spPr>
          <a:xfrm>
            <a:off x="245333" y="1529082"/>
            <a:ext cx="5305200" cy="5123413"/>
          </a:xfrm>
          <a:prstGeom prst="rect">
            <a:avLst/>
          </a:prstGeom>
          <a:noFill/>
          <a:ln>
            <a:noFill/>
          </a:ln>
        </p:spPr>
        <p:txBody>
          <a:bodyPr spcFirstLastPara="1" wrap="square" lIns="121900" tIns="121900" rIns="121900" bIns="121900" anchor="t" anchorCtr="0">
            <a:spAutoFit/>
          </a:bodyPr>
          <a:lstStyle/>
          <a:p>
            <a:pPr marL="609585" indent="-380990" algn="just">
              <a:lnSpc>
                <a:spcPct val="115000"/>
              </a:lnSpc>
              <a:spcBef>
                <a:spcPts val="1600"/>
              </a:spcBef>
              <a:buClr>
                <a:schemeClr val="dk1"/>
              </a:buClr>
              <a:buSzPts val="900"/>
              <a:buChar char="❖"/>
            </a:pPr>
            <a:r>
              <a:rPr lang="en" sz="2400" dirty="0">
                <a:solidFill>
                  <a:schemeClr val="dk1"/>
                </a:solidFill>
                <a:latin typeface="Old Standard TT"/>
                <a:ea typeface="Old Standard TT"/>
                <a:cs typeface="Old Standard TT"/>
                <a:sym typeface="Old Standard TT"/>
              </a:rPr>
              <a:t>A distributed system consists of multiple machines.</a:t>
            </a:r>
            <a:endParaRPr sz="2400" dirty="0">
              <a:solidFill>
                <a:schemeClr val="dk1"/>
              </a:solidFill>
              <a:latin typeface="Old Standard TT"/>
              <a:ea typeface="Old Standard TT"/>
              <a:cs typeface="Old Standard TT"/>
              <a:sym typeface="Old Standard TT"/>
            </a:endParaRPr>
          </a:p>
          <a:p>
            <a:pPr marL="609585" indent="-380990" algn="just">
              <a:lnSpc>
                <a:spcPct val="115000"/>
              </a:lnSpc>
              <a:buClr>
                <a:schemeClr val="dk1"/>
              </a:buClr>
              <a:buSzPts val="900"/>
              <a:buChar char="❖"/>
            </a:pPr>
            <a:r>
              <a:rPr lang="en" sz="2400" dirty="0">
                <a:solidFill>
                  <a:schemeClr val="dk1"/>
                </a:solidFill>
                <a:latin typeface="Old Standard TT"/>
                <a:ea typeface="Old Standard TT"/>
                <a:cs typeface="Old Standard TT"/>
                <a:sym typeface="Old Standard TT"/>
              </a:rPr>
              <a:t>All computation work is divided among the different systems.</a:t>
            </a:r>
            <a:endParaRPr sz="2400" dirty="0">
              <a:solidFill>
                <a:schemeClr val="dk1"/>
              </a:solidFill>
              <a:latin typeface="Old Standard TT"/>
              <a:ea typeface="Old Standard TT"/>
              <a:cs typeface="Old Standard TT"/>
              <a:sym typeface="Old Standard TT"/>
            </a:endParaRPr>
          </a:p>
          <a:p>
            <a:pPr marL="609585" indent="-380990" algn="just">
              <a:lnSpc>
                <a:spcPct val="115000"/>
              </a:lnSpc>
              <a:buClr>
                <a:schemeClr val="dk1"/>
              </a:buClr>
              <a:buSzPts val="900"/>
              <a:buChar char="❖"/>
            </a:pPr>
            <a:r>
              <a:rPr lang="en" sz="2400" dirty="0">
                <a:solidFill>
                  <a:schemeClr val="dk1"/>
                </a:solidFill>
                <a:latin typeface="Old Standard TT"/>
                <a:ea typeface="Old Standard TT"/>
                <a:cs typeface="Old Standard TT"/>
                <a:sym typeface="Old Standard TT"/>
              </a:rPr>
              <a:t>Its performance is high as the workload is divided among different computers to efficiently use their capacity.</a:t>
            </a:r>
            <a:endParaRPr sz="2400" dirty="0">
              <a:solidFill>
                <a:schemeClr val="dk1"/>
              </a:solidFill>
              <a:latin typeface="Old Standard TT"/>
              <a:ea typeface="Old Standard TT"/>
              <a:cs typeface="Old Standard TT"/>
              <a:sym typeface="Old Standard TT"/>
            </a:endParaRPr>
          </a:p>
          <a:p>
            <a:pPr marL="609585" indent="-380990" algn="just">
              <a:lnSpc>
                <a:spcPct val="115000"/>
              </a:lnSpc>
              <a:buClr>
                <a:schemeClr val="dk1"/>
              </a:buClr>
              <a:buSzPts val="900"/>
              <a:buChar char="❖"/>
            </a:pPr>
            <a:r>
              <a:rPr lang="en" sz="2400" dirty="0">
                <a:solidFill>
                  <a:schemeClr val="dk1"/>
                </a:solidFill>
                <a:latin typeface="Old Standard TT"/>
                <a:ea typeface="Old Standard TT"/>
                <a:cs typeface="Old Standard TT"/>
                <a:sym typeface="Old Standard TT"/>
              </a:rPr>
              <a:t>There are systems present in backup, so if the main system fails then work will not stop.</a:t>
            </a:r>
            <a:endParaRPr sz="2400" dirty="0">
              <a:solidFill>
                <a:schemeClr val="dk1"/>
              </a:solidFill>
              <a:latin typeface="Old Standard TT"/>
              <a:ea typeface="Old Standard TT"/>
              <a:cs typeface="Old Standard TT"/>
              <a:sym typeface="Old Standard TT"/>
            </a:endParaRPr>
          </a:p>
        </p:txBody>
      </p:sp>
      <p:pic>
        <p:nvPicPr>
          <p:cNvPr id="1112" name="Google Shape;1112;p165"/>
          <p:cNvPicPr preferRelativeResize="0"/>
          <p:nvPr/>
        </p:nvPicPr>
        <p:blipFill>
          <a:blip r:embed="rId3">
            <a:alphaModFix/>
          </a:blip>
          <a:stretch>
            <a:fillRect/>
          </a:stretch>
        </p:blipFill>
        <p:spPr>
          <a:xfrm>
            <a:off x="6170367" y="2072400"/>
            <a:ext cx="5388399" cy="3795600"/>
          </a:xfrm>
          <a:prstGeom prst="rect">
            <a:avLst/>
          </a:prstGeom>
          <a:noFill/>
          <a:ln>
            <a:noFill/>
          </a:ln>
        </p:spPr>
      </p:pic>
    </p:spTree>
    <p:extLst>
      <p:ext uri="{BB962C8B-B14F-4D97-AF65-F5344CB8AC3E}">
        <p14:creationId xmlns:p14="http://schemas.microsoft.com/office/powerpoint/2010/main" val="15742851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66"/>
          <p:cNvSpPr txBox="1">
            <a:spLocks noGrp="1"/>
          </p:cNvSpPr>
          <p:nvPr>
            <p:ph type="title"/>
          </p:nvPr>
        </p:nvSpPr>
        <p:spPr>
          <a:xfrm>
            <a:off x="2709501" y="524260"/>
            <a:ext cx="9678800" cy="861600"/>
          </a:xfrm>
          <a:prstGeom prst="rect">
            <a:avLst/>
          </a:prstGeom>
        </p:spPr>
        <p:txBody>
          <a:bodyPr spcFirstLastPara="1" vert="horz" wrap="square" lIns="121900" tIns="121900" rIns="121900" bIns="121900" rtlCol="0" anchor="ctr" anchorCtr="0">
            <a:noAutofit/>
          </a:bodyPr>
          <a:lstStyle/>
          <a:p>
            <a:r>
              <a:rPr lang="en" sz="3600" dirty="0">
                <a:solidFill>
                  <a:schemeClr val="dk1"/>
                </a:solidFill>
              </a:rPr>
              <a:t>Architecture Styles</a:t>
            </a:r>
            <a:endParaRPr sz="3600" dirty="0">
              <a:solidFill>
                <a:schemeClr val="dk1"/>
              </a:solidFill>
            </a:endParaRPr>
          </a:p>
        </p:txBody>
      </p:sp>
      <p:sp>
        <p:nvSpPr>
          <p:cNvPr id="1118" name="Google Shape;1118;p166"/>
          <p:cNvSpPr txBox="1"/>
          <p:nvPr/>
        </p:nvSpPr>
        <p:spPr>
          <a:xfrm>
            <a:off x="448533" y="1317400"/>
            <a:ext cx="11237200" cy="3071121"/>
          </a:xfrm>
          <a:prstGeom prst="rect">
            <a:avLst/>
          </a:prstGeom>
          <a:noFill/>
          <a:ln>
            <a:noFill/>
          </a:ln>
        </p:spPr>
        <p:txBody>
          <a:bodyPr spcFirstLastPara="1" wrap="square" lIns="121900" tIns="121900" rIns="121900" bIns="121900" anchor="t" anchorCtr="0">
            <a:spAutoFit/>
          </a:bodyPr>
          <a:lstStyle/>
          <a:p>
            <a:pPr algn="just">
              <a:lnSpc>
                <a:spcPct val="115000"/>
              </a:lnSpc>
              <a:spcBef>
                <a:spcPts val="1867"/>
              </a:spcBef>
              <a:buClr>
                <a:schemeClr val="dk1"/>
              </a:buClr>
              <a:buSzPts val="1100"/>
            </a:pPr>
            <a:r>
              <a:rPr lang="en" sz="2267" b="1" dirty="0">
                <a:solidFill>
                  <a:schemeClr val="dk1"/>
                </a:solidFill>
                <a:highlight>
                  <a:schemeClr val="lt1"/>
                </a:highlight>
                <a:latin typeface="Old Standard TT"/>
                <a:ea typeface="Old Standard TT"/>
                <a:cs typeface="Old Standard TT"/>
                <a:sym typeface="Old Standard TT"/>
              </a:rPr>
              <a:t>1. Layered Architecture:</a:t>
            </a:r>
            <a:endParaRPr sz="2267" b="1" dirty="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spcAft>
                <a:spcPts val="1600"/>
              </a:spcAft>
            </a:pPr>
            <a:r>
              <a:rPr lang="en" sz="2000" dirty="0">
                <a:solidFill>
                  <a:schemeClr val="dk1"/>
                </a:solidFill>
                <a:highlight>
                  <a:schemeClr val="lt1"/>
                </a:highlight>
                <a:latin typeface="Old Standard TT"/>
                <a:ea typeface="Old Standard TT"/>
                <a:cs typeface="Old Standard TT"/>
                <a:sym typeface="Old Standard TT"/>
              </a:rPr>
              <a:t>In Layered architecture, different components are organised in layers. Each layer communicates with its adjacent layer by sending requests and getting responses.  The layered architecture separates components into units. It is an efficient way of communication. Any layer can not directly communicate with another layer. A layer can only communicate with its neighbouring layer and then the next layer transfers information to another layer and so on the process goes on.</a:t>
            </a:r>
            <a:endParaRPr sz="2400" dirty="0">
              <a:highlight>
                <a:schemeClr val="lt1"/>
              </a:highlight>
              <a:latin typeface="Old Standard TT"/>
              <a:ea typeface="Old Standard TT"/>
              <a:cs typeface="Old Standard TT"/>
              <a:sym typeface="Old Standard TT"/>
            </a:endParaRPr>
          </a:p>
        </p:txBody>
      </p:sp>
      <p:pic>
        <p:nvPicPr>
          <p:cNvPr id="1119" name="Google Shape;1119;p166"/>
          <p:cNvPicPr preferRelativeResize="0"/>
          <p:nvPr/>
        </p:nvPicPr>
        <p:blipFill>
          <a:blip r:embed="rId3">
            <a:alphaModFix/>
          </a:blip>
          <a:stretch>
            <a:fillRect/>
          </a:stretch>
        </p:blipFill>
        <p:spPr>
          <a:xfrm>
            <a:off x="3048000" y="3735900"/>
            <a:ext cx="6096000" cy="3048000"/>
          </a:xfrm>
          <a:prstGeom prst="rect">
            <a:avLst/>
          </a:prstGeom>
          <a:noFill/>
          <a:ln>
            <a:noFill/>
          </a:ln>
        </p:spPr>
      </p:pic>
    </p:spTree>
    <p:extLst>
      <p:ext uri="{BB962C8B-B14F-4D97-AF65-F5344CB8AC3E}">
        <p14:creationId xmlns:p14="http://schemas.microsoft.com/office/powerpoint/2010/main" val="28457860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67"/>
          <p:cNvSpPr txBox="1">
            <a:spLocks noGrp="1"/>
          </p:cNvSpPr>
          <p:nvPr>
            <p:ph type="title"/>
          </p:nvPr>
        </p:nvSpPr>
        <p:spPr>
          <a:xfrm>
            <a:off x="2536800" y="766321"/>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Architecture Styles</a:t>
            </a:r>
            <a:endParaRPr sz="4000" dirty="0">
              <a:solidFill>
                <a:schemeClr val="dk1"/>
              </a:solidFill>
            </a:endParaRPr>
          </a:p>
        </p:txBody>
      </p:sp>
      <p:sp>
        <p:nvSpPr>
          <p:cNvPr id="1125" name="Google Shape;1125;p167"/>
          <p:cNvSpPr txBox="1"/>
          <p:nvPr/>
        </p:nvSpPr>
        <p:spPr>
          <a:xfrm>
            <a:off x="448533" y="1419000"/>
            <a:ext cx="11237200" cy="3071121"/>
          </a:xfrm>
          <a:prstGeom prst="rect">
            <a:avLst/>
          </a:prstGeom>
          <a:noFill/>
          <a:ln>
            <a:noFill/>
          </a:ln>
        </p:spPr>
        <p:txBody>
          <a:bodyPr spcFirstLastPara="1" wrap="square" lIns="121900" tIns="121900" rIns="121900" bIns="121900" anchor="t" anchorCtr="0">
            <a:spAutoFit/>
          </a:bodyPr>
          <a:lstStyle/>
          <a:p>
            <a:pPr algn="just">
              <a:lnSpc>
                <a:spcPct val="115000"/>
              </a:lnSpc>
              <a:spcBef>
                <a:spcPts val="1867"/>
              </a:spcBef>
            </a:pPr>
            <a:r>
              <a:rPr lang="en" sz="2267" b="1">
                <a:solidFill>
                  <a:schemeClr val="dk1"/>
                </a:solidFill>
                <a:highlight>
                  <a:schemeClr val="lt1"/>
                </a:highlight>
                <a:latin typeface="Old Standard TT"/>
                <a:ea typeface="Old Standard TT"/>
                <a:cs typeface="Old Standard TT"/>
                <a:sym typeface="Old Standard TT"/>
              </a:rPr>
              <a:t>2. Object-Oriented Architecture:</a:t>
            </a:r>
            <a:endParaRPr sz="2267" b="1">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spcAft>
                <a:spcPts val="1600"/>
              </a:spcAft>
            </a:pPr>
            <a:r>
              <a:rPr lang="en" sz="2000">
                <a:solidFill>
                  <a:schemeClr val="dk1"/>
                </a:solidFill>
                <a:highlight>
                  <a:schemeClr val="lt1"/>
                </a:highlight>
                <a:latin typeface="Old Standard TT"/>
                <a:ea typeface="Old Standard TT"/>
                <a:cs typeface="Old Standard TT"/>
                <a:sym typeface="Old Standard TT"/>
              </a:rPr>
              <a:t>In this type of architecture, components are treated as objects which convey information to each other. Object-Oriented Architecture contains an arrangement of loosely coupled objects. Objects can interact with each other through method calls. Objects are connected to each other through the Remote Procedure Call (RPC) mechanism or Remote Method Invocation (RMI) mechanism. Web Services and REST API are examples of object-oriented architecture.</a:t>
            </a:r>
            <a:endParaRPr sz="2400">
              <a:highlight>
                <a:schemeClr val="lt1"/>
              </a:highlight>
              <a:latin typeface="Old Standard TT"/>
              <a:ea typeface="Old Standard TT"/>
              <a:cs typeface="Old Standard TT"/>
              <a:sym typeface="Old Standard TT"/>
            </a:endParaRPr>
          </a:p>
        </p:txBody>
      </p:sp>
      <p:pic>
        <p:nvPicPr>
          <p:cNvPr id="1126" name="Google Shape;1126;p167"/>
          <p:cNvPicPr preferRelativeResize="0"/>
          <p:nvPr/>
        </p:nvPicPr>
        <p:blipFill>
          <a:blip r:embed="rId3">
            <a:alphaModFix/>
          </a:blip>
          <a:stretch>
            <a:fillRect/>
          </a:stretch>
        </p:blipFill>
        <p:spPr>
          <a:xfrm>
            <a:off x="3204933" y="3792600"/>
            <a:ext cx="5724400" cy="2862200"/>
          </a:xfrm>
          <a:prstGeom prst="rect">
            <a:avLst/>
          </a:prstGeom>
          <a:noFill/>
          <a:ln>
            <a:noFill/>
          </a:ln>
        </p:spPr>
      </p:pic>
    </p:spTree>
    <p:extLst>
      <p:ext uri="{BB962C8B-B14F-4D97-AF65-F5344CB8AC3E}">
        <p14:creationId xmlns:p14="http://schemas.microsoft.com/office/powerpoint/2010/main" val="13186974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68"/>
          <p:cNvSpPr txBox="1">
            <a:spLocks noGrp="1"/>
          </p:cNvSpPr>
          <p:nvPr>
            <p:ph type="title"/>
          </p:nvPr>
        </p:nvSpPr>
        <p:spPr>
          <a:xfrm>
            <a:off x="2715882" y="632977"/>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Architecture Styles</a:t>
            </a:r>
            <a:endParaRPr sz="4000" dirty="0">
              <a:solidFill>
                <a:schemeClr val="dk1"/>
              </a:solidFill>
            </a:endParaRPr>
          </a:p>
        </p:txBody>
      </p:sp>
      <p:sp>
        <p:nvSpPr>
          <p:cNvPr id="1132" name="Google Shape;1132;p168"/>
          <p:cNvSpPr txBox="1"/>
          <p:nvPr/>
        </p:nvSpPr>
        <p:spPr>
          <a:xfrm>
            <a:off x="448533" y="1317400"/>
            <a:ext cx="11237200" cy="3339335"/>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sz="2000">
                <a:solidFill>
                  <a:schemeClr val="dk1"/>
                </a:solidFill>
                <a:highlight>
                  <a:schemeClr val="lt1"/>
                </a:highlight>
                <a:latin typeface="Old Standard TT"/>
                <a:ea typeface="Old Standard TT"/>
                <a:cs typeface="Old Standard TT"/>
                <a:sym typeface="Old Standard TT"/>
              </a:rPr>
              <a:t>3. Data Centred Architecture:</a:t>
            </a:r>
            <a:endParaRPr sz="200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spcAft>
                <a:spcPts val="1600"/>
              </a:spcAft>
            </a:pPr>
            <a:r>
              <a:rPr lang="en" sz="2000">
                <a:solidFill>
                  <a:schemeClr val="dk1"/>
                </a:solidFill>
                <a:highlight>
                  <a:schemeClr val="lt1"/>
                </a:highlight>
                <a:latin typeface="Old Standard TT"/>
                <a:ea typeface="Old Standard TT"/>
                <a:cs typeface="Old Standard TT"/>
                <a:sym typeface="Old Standard TT"/>
              </a:rPr>
              <a:t>Data Centred Architecture is a type of architecture in which a common data space is present at the centre. It contains all the required data in one place a shared data space. All the components are connected to this data space and they follow publish/subscribe type of communication. It has a central data repository at the centre. Required data is then delivered to the components. Distributed file systems, producer-consumer systems, and web-based data services are a few well-known examples.</a:t>
            </a:r>
            <a:endParaRPr sz="2000">
              <a:solidFill>
                <a:schemeClr val="dk1"/>
              </a:solidFill>
              <a:highlight>
                <a:schemeClr val="lt1"/>
              </a:highlight>
              <a:latin typeface="Old Standard TT"/>
              <a:ea typeface="Old Standard TT"/>
              <a:cs typeface="Old Standard TT"/>
              <a:sym typeface="Old Standard TT"/>
            </a:endParaRPr>
          </a:p>
        </p:txBody>
      </p:sp>
      <p:pic>
        <p:nvPicPr>
          <p:cNvPr id="1133" name="Google Shape;1133;p168"/>
          <p:cNvPicPr preferRelativeResize="0"/>
          <p:nvPr/>
        </p:nvPicPr>
        <p:blipFill>
          <a:blip r:embed="rId3">
            <a:alphaModFix/>
          </a:blip>
          <a:stretch>
            <a:fillRect/>
          </a:stretch>
        </p:blipFill>
        <p:spPr>
          <a:xfrm>
            <a:off x="4157467" y="4075767"/>
            <a:ext cx="3082287" cy="2555400"/>
          </a:xfrm>
          <a:prstGeom prst="rect">
            <a:avLst/>
          </a:prstGeom>
          <a:noFill/>
          <a:ln>
            <a:noFill/>
          </a:ln>
        </p:spPr>
      </p:pic>
    </p:spTree>
    <p:extLst>
      <p:ext uri="{BB962C8B-B14F-4D97-AF65-F5344CB8AC3E}">
        <p14:creationId xmlns:p14="http://schemas.microsoft.com/office/powerpoint/2010/main" val="3657780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Language: Java</a:t>
            </a:r>
            <a:endParaRPr>
              <a:solidFill>
                <a:schemeClr val="dk1"/>
              </a:solidFill>
            </a:endParaRPr>
          </a:p>
        </p:txBody>
      </p:sp>
      <p:pic>
        <p:nvPicPr>
          <p:cNvPr id="169" name="Google Shape;169;p25"/>
          <p:cNvPicPr preferRelativeResize="0"/>
          <p:nvPr/>
        </p:nvPicPr>
        <p:blipFill>
          <a:blip r:embed="rId3">
            <a:alphaModFix/>
          </a:blip>
          <a:stretch>
            <a:fillRect/>
          </a:stretch>
        </p:blipFill>
        <p:spPr>
          <a:xfrm>
            <a:off x="6853767" y="2164731"/>
            <a:ext cx="5269333" cy="3512031"/>
          </a:xfrm>
          <a:prstGeom prst="rect">
            <a:avLst/>
          </a:prstGeom>
          <a:noFill/>
          <a:ln>
            <a:noFill/>
          </a:ln>
        </p:spPr>
      </p:pic>
    </p:spTree>
    <p:extLst>
      <p:ext uri="{BB962C8B-B14F-4D97-AF65-F5344CB8AC3E}">
        <p14:creationId xmlns:p14="http://schemas.microsoft.com/office/powerpoint/2010/main" val="28585344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69"/>
          <p:cNvSpPr txBox="1">
            <a:spLocks noGrp="1"/>
          </p:cNvSpPr>
          <p:nvPr>
            <p:ph type="title"/>
          </p:nvPr>
        </p:nvSpPr>
        <p:spPr>
          <a:xfrm>
            <a:off x="2536800" y="494433"/>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Architecture Styles</a:t>
            </a:r>
            <a:endParaRPr sz="4000" dirty="0">
              <a:solidFill>
                <a:schemeClr val="dk1"/>
              </a:solidFill>
            </a:endParaRPr>
          </a:p>
        </p:txBody>
      </p:sp>
      <p:sp>
        <p:nvSpPr>
          <p:cNvPr id="1139" name="Google Shape;1139;p169"/>
          <p:cNvSpPr txBox="1"/>
          <p:nvPr/>
        </p:nvSpPr>
        <p:spPr>
          <a:xfrm>
            <a:off x="448533" y="1215801"/>
            <a:ext cx="11237200" cy="3693278"/>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sz="2000">
                <a:solidFill>
                  <a:schemeClr val="dk1"/>
                </a:solidFill>
                <a:highlight>
                  <a:schemeClr val="lt1"/>
                </a:highlight>
                <a:latin typeface="Old Standard TT"/>
                <a:ea typeface="Old Standard TT"/>
                <a:cs typeface="Old Standard TT"/>
                <a:sym typeface="Old Standard TT"/>
              </a:rPr>
              <a:t>4. Event-Based Architecture:</a:t>
            </a:r>
            <a:endParaRPr sz="200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spcAft>
                <a:spcPts val="1600"/>
              </a:spcAft>
            </a:pPr>
            <a:r>
              <a:rPr lang="en" sz="2000">
                <a:solidFill>
                  <a:schemeClr val="dk1"/>
                </a:solidFill>
                <a:highlight>
                  <a:schemeClr val="lt1"/>
                </a:highlight>
                <a:latin typeface="Old Standard TT"/>
                <a:ea typeface="Old Standard TT"/>
                <a:cs typeface="Old Standard TT"/>
                <a:sym typeface="Old Standard TT"/>
              </a:rPr>
              <a:t>Event-Based Architecture is almost similar to Data centred architecture just the difference is that in this architecture events are present instead of data. Events are present at the centre in the Event bus and delivered to the required component whenever needed. In this architecture, the entire communication is done through events. When an event occurs, the system, as well as the receiver, get notified. Data, URLs etc are transmitted through events. The components of this system are loosely coupled that’s why it is easy to add, remove and modify them. Heterogeneous components can communicate through the bus.</a:t>
            </a:r>
            <a:endParaRPr sz="2000">
              <a:solidFill>
                <a:schemeClr val="dk1"/>
              </a:solidFill>
              <a:highlight>
                <a:schemeClr val="lt1"/>
              </a:highlight>
              <a:latin typeface="Old Standard TT"/>
              <a:ea typeface="Old Standard TT"/>
              <a:cs typeface="Old Standard TT"/>
              <a:sym typeface="Old Standard TT"/>
            </a:endParaRPr>
          </a:p>
        </p:txBody>
      </p:sp>
      <p:pic>
        <p:nvPicPr>
          <p:cNvPr id="1140" name="Google Shape;1140;p169"/>
          <p:cNvPicPr preferRelativeResize="0"/>
          <p:nvPr/>
        </p:nvPicPr>
        <p:blipFill>
          <a:blip r:embed="rId3">
            <a:alphaModFix/>
          </a:blip>
          <a:stretch>
            <a:fillRect/>
          </a:stretch>
        </p:blipFill>
        <p:spPr>
          <a:xfrm>
            <a:off x="3894600" y="4418000"/>
            <a:ext cx="4402800" cy="2201400"/>
          </a:xfrm>
          <a:prstGeom prst="rect">
            <a:avLst/>
          </a:prstGeom>
          <a:noFill/>
          <a:ln>
            <a:noFill/>
          </a:ln>
        </p:spPr>
      </p:pic>
    </p:spTree>
    <p:extLst>
      <p:ext uri="{BB962C8B-B14F-4D97-AF65-F5344CB8AC3E}">
        <p14:creationId xmlns:p14="http://schemas.microsoft.com/office/powerpoint/2010/main" val="28914354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pic>
        <p:nvPicPr>
          <p:cNvPr id="1145" name="Google Shape;1145;p170"/>
          <p:cNvPicPr preferRelativeResize="0"/>
          <p:nvPr/>
        </p:nvPicPr>
        <p:blipFill>
          <a:blip r:embed="rId3">
            <a:alphaModFix/>
          </a:blip>
          <a:stretch>
            <a:fillRect/>
          </a:stretch>
        </p:blipFill>
        <p:spPr>
          <a:xfrm>
            <a:off x="1034100" y="1338900"/>
            <a:ext cx="10160000" cy="4445000"/>
          </a:xfrm>
          <a:prstGeom prst="rect">
            <a:avLst/>
          </a:prstGeom>
          <a:noFill/>
          <a:ln>
            <a:noFill/>
          </a:ln>
        </p:spPr>
      </p:pic>
    </p:spTree>
    <p:extLst>
      <p:ext uri="{BB962C8B-B14F-4D97-AF65-F5344CB8AC3E}">
        <p14:creationId xmlns:p14="http://schemas.microsoft.com/office/powerpoint/2010/main" val="40846789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4153434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1947633" y="508090"/>
            <a:ext cx="7920400" cy="868000"/>
          </a:xfrm>
          <a:prstGeom prst="rect">
            <a:avLst/>
          </a:prstGeom>
        </p:spPr>
        <p:txBody>
          <a:bodyPr spcFirstLastPara="1" vert="horz" wrap="square" lIns="121900" tIns="121900" rIns="121900" bIns="121900" rtlCol="0" anchor="ctr" anchorCtr="0">
            <a:noAutofit/>
          </a:bodyPr>
          <a:lstStyle/>
          <a:p>
            <a:pPr algn="ctr"/>
            <a:r>
              <a:rPr lang="en" sz="6000" dirty="0">
                <a:solidFill>
                  <a:schemeClr val="dk1"/>
                </a:solidFill>
              </a:rPr>
              <a:t>What is Java</a:t>
            </a:r>
            <a:endParaRPr sz="6000" dirty="0">
              <a:solidFill>
                <a:schemeClr val="dk1"/>
              </a:solidFill>
            </a:endParaRPr>
          </a:p>
        </p:txBody>
      </p:sp>
      <p:sp>
        <p:nvSpPr>
          <p:cNvPr id="176" name="Google Shape;176;p26"/>
          <p:cNvSpPr txBox="1"/>
          <p:nvPr/>
        </p:nvSpPr>
        <p:spPr>
          <a:xfrm>
            <a:off x="755467" y="1719253"/>
            <a:ext cx="10564400" cy="2298346"/>
          </a:xfrm>
          <a:prstGeom prst="rect">
            <a:avLst/>
          </a:prstGeom>
          <a:noFill/>
          <a:ln>
            <a:noFill/>
          </a:ln>
        </p:spPr>
        <p:txBody>
          <a:bodyPr spcFirstLastPara="1" wrap="square" lIns="121900" tIns="121900" rIns="121900" bIns="121900" anchor="t" anchorCtr="0">
            <a:spAutoFit/>
          </a:bodyPr>
          <a:lstStyle/>
          <a:p>
            <a:pPr algn="just"/>
            <a:r>
              <a:rPr lang="en" sz="2667" b="1" dirty="0">
                <a:solidFill>
                  <a:schemeClr val="dk1"/>
                </a:solidFill>
                <a:latin typeface="Old Standard TT"/>
                <a:ea typeface="Old Standard TT"/>
                <a:cs typeface="Old Standard TT"/>
                <a:sym typeface="Old Standard TT"/>
              </a:rPr>
              <a:t>Java</a:t>
            </a:r>
            <a:r>
              <a:rPr lang="en" sz="2667" dirty="0">
                <a:solidFill>
                  <a:schemeClr val="dk1"/>
                </a:solidFill>
                <a:latin typeface="Old Standard TT"/>
                <a:ea typeface="Old Standard TT"/>
                <a:cs typeface="Old Standard TT"/>
                <a:sym typeface="Old Standard TT"/>
              </a:rPr>
              <a:t> is a</a:t>
            </a:r>
            <a:r>
              <a:rPr lang="en" sz="2667" dirty="0">
                <a:solidFill>
                  <a:schemeClr val="dk1"/>
                </a:solidFill>
                <a:uFill>
                  <a:noFill/>
                </a:u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667" u="sng" dirty="0">
                <a:solidFill>
                  <a:schemeClr val="hlink"/>
                </a:solidFill>
                <a:latin typeface="Old Standard TT"/>
                <a:ea typeface="Old Standard TT"/>
                <a:cs typeface="Old Standard TT"/>
                <a:sym typeface="Old Standard TT"/>
                <a:hlinkClick r:id="rId3"/>
              </a:rPr>
              <a:t>high-level</a:t>
            </a:r>
            <a:r>
              <a:rPr lang="en" sz="2667" dirty="0">
                <a:solidFill>
                  <a:schemeClr val="dk1"/>
                </a:solidFill>
                <a:latin typeface="Old Standard TT"/>
                <a:ea typeface="Old Standard TT"/>
                <a:cs typeface="Old Standard TT"/>
                <a:sym typeface="Old Standard TT"/>
              </a:rPr>
              <a:t>,</a:t>
            </a:r>
            <a:r>
              <a:rPr lang="en" sz="2667" dirty="0">
                <a:solidFill>
                  <a:schemeClr val="dk1"/>
                </a:solidFill>
                <a:uFill>
                  <a:noFill/>
                </a:uFill>
                <a:latin typeface="Old Standard TT"/>
                <a:ea typeface="Old Standard TT"/>
                <a:cs typeface="Old Standard TT"/>
                <a:sym typeface="Old Standard T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667" u="sng" dirty="0">
                <a:solidFill>
                  <a:schemeClr val="hlink"/>
                </a:solidFill>
                <a:latin typeface="Old Standard TT"/>
                <a:ea typeface="Old Standard TT"/>
                <a:cs typeface="Old Standard TT"/>
                <a:sym typeface="Old Standard TT"/>
                <a:hlinkClick r:id="rId4"/>
              </a:rPr>
              <a:t>class-based</a:t>
            </a:r>
            <a:r>
              <a:rPr lang="en" sz="2667" dirty="0">
                <a:solidFill>
                  <a:schemeClr val="dk1"/>
                </a:solidFill>
                <a:latin typeface="Old Standard TT"/>
                <a:ea typeface="Old Standard TT"/>
                <a:cs typeface="Old Standard TT"/>
                <a:sym typeface="Old Standard TT"/>
              </a:rPr>
              <a:t>,</a:t>
            </a:r>
            <a:r>
              <a:rPr lang="en" sz="2667" dirty="0">
                <a:solidFill>
                  <a:schemeClr val="dk1"/>
                </a:solidFill>
                <a:uFill>
                  <a:noFill/>
                </a:uFill>
                <a:latin typeface="Old Standard TT"/>
                <a:ea typeface="Old Standard TT"/>
                <a:cs typeface="Old Standard TT"/>
                <a:sym typeface="Old Standard T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667" u="sng" dirty="0">
                <a:solidFill>
                  <a:schemeClr val="hlink"/>
                </a:solidFill>
                <a:latin typeface="Old Standard TT"/>
                <a:ea typeface="Old Standard TT"/>
                <a:cs typeface="Old Standard TT"/>
                <a:sym typeface="Old Standard TT"/>
                <a:hlinkClick r:id="rId5"/>
              </a:rPr>
              <a:t>object-oriented</a:t>
            </a:r>
            <a:r>
              <a:rPr lang="en" sz="2667" dirty="0">
                <a:solidFill>
                  <a:schemeClr val="dk1"/>
                </a:solidFill>
                <a:uFill>
                  <a:noFill/>
                </a:uFill>
                <a:latin typeface="Old Standard TT"/>
                <a:ea typeface="Old Standard TT"/>
                <a:cs typeface="Old Standard TT"/>
                <a:sym typeface="Old Standard T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667" u="sng" dirty="0">
                <a:solidFill>
                  <a:schemeClr val="hlink"/>
                </a:solidFill>
                <a:latin typeface="Old Standard TT"/>
                <a:ea typeface="Old Standard TT"/>
                <a:cs typeface="Old Standard TT"/>
                <a:sym typeface="Old Standard TT"/>
                <a:hlinkClick r:id="rId6"/>
              </a:rPr>
              <a:t>programming language</a:t>
            </a:r>
            <a:r>
              <a:rPr lang="en" sz="2667" dirty="0">
                <a:solidFill>
                  <a:schemeClr val="dk1"/>
                </a:solidFill>
                <a:latin typeface="Old Standard TT"/>
                <a:ea typeface="Old Standard TT"/>
                <a:cs typeface="Old Standard TT"/>
                <a:sym typeface="Old Standard TT"/>
              </a:rPr>
              <a:t> that is designed to have as few implementation</a:t>
            </a:r>
            <a:r>
              <a:rPr lang="en" sz="2667" dirty="0">
                <a:solidFill>
                  <a:schemeClr val="dk1"/>
                </a:solidFill>
                <a:uFill>
                  <a:noFill/>
                </a:uFill>
                <a:latin typeface="Old Standard TT"/>
                <a:ea typeface="Old Standard TT"/>
                <a:cs typeface="Old Standard TT"/>
                <a:sym typeface="Old Standard T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667" u="sng" dirty="0">
                <a:solidFill>
                  <a:schemeClr val="hlink"/>
                </a:solidFill>
                <a:latin typeface="Old Standard TT"/>
                <a:ea typeface="Old Standard TT"/>
                <a:cs typeface="Old Standard TT"/>
                <a:sym typeface="Old Standard TT"/>
                <a:hlinkClick r:id="rId7"/>
              </a:rPr>
              <a:t>dependencies</a:t>
            </a:r>
            <a:r>
              <a:rPr lang="en" sz="2667" dirty="0">
                <a:solidFill>
                  <a:schemeClr val="dk1"/>
                </a:solidFill>
                <a:latin typeface="Old Standard TT"/>
                <a:ea typeface="Old Standard TT"/>
                <a:cs typeface="Old Standard TT"/>
                <a:sym typeface="Old Standard TT"/>
              </a:rPr>
              <a:t> as possible. It is a</a:t>
            </a:r>
            <a:r>
              <a:rPr lang="en" sz="2667" dirty="0">
                <a:solidFill>
                  <a:schemeClr val="dk1"/>
                </a:solidFill>
                <a:uFill>
                  <a:noFill/>
                </a:uFill>
                <a:latin typeface="Old Standard TT"/>
                <a:ea typeface="Old Standard TT"/>
                <a:cs typeface="Old Standard TT"/>
                <a:sym typeface="Old Standard TT"/>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667" u="sng" dirty="0">
                <a:solidFill>
                  <a:schemeClr val="hlink"/>
                </a:solidFill>
                <a:latin typeface="Old Standard TT"/>
                <a:ea typeface="Old Standard TT"/>
                <a:cs typeface="Old Standard TT"/>
                <a:sym typeface="Old Standard TT"/>
                <a:hlinkClick r:id="rId8"/>
              </a:rPr>
              <a:t>general-purpose</a:t>
            </a:r>
            <a:r>
              <a:rPr lang="en" sz="2667" dirty="0">
                <a:solidFill>
                  <a:schemeClr val="dk1"/>
                </a:solidFill>
                <a:latin typeface="Old Standard TT"/>
                <a:ea typeface="Old Standard TT"/>
                <a:cs typeface="Old Standard TT"/>
                <a:sym typeface="Old Standard TT"/>
              </a:rPr>
              <a:t> programming language intended to let</a:t>
            </a:r>
            <a:r>
              <a:rPr lang="en" sz="2667" dirty="0">
                <a:solidFill>
                  <a:schemeClr val="dk1"/>
                </a:solidFill>
                <a:uFill>
                  <a:noFill/>
                </a:uFill>
                <a:latin typeface="Old Standard TT"/>
                <a:ea typeface="Old Standard TT"/>
                <a:cs typeface="Old Standard TT"/>
                <a:sym typeface="Old Standard TT"/>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667" u="sng" dirty="0">
                <a:solidFill>
                  <a:schemeClr val="hlink"/>
                </a:solidFill>
                <a:latin typeface="Old Standard TT"/>
                <a:ea typeface="Old Standard TT"/>
                <a:cs typeface="Old Standard TT"/>
                <a:sym typeface="Old Standard TT"/>
                <a:hlinkClick r:id="rId9"/>
              </a:rPr>
              <a:t>programmers</a:t>
            </a:r>
            <a:r>
              <a:rPr lang="en" sz="2667" dirty="0">
                <a:solidFill>
                  <a:schemeClr val="dk1"/>
                </a:solidFill>
                <a:latin typeface="Old Standard TT"/>
                <a:ea typeface="Old Standard TT"/>
                <a:cs typeface="Old Standard TT"/>
                <a:sym typeface="Old Standard TT"/>
              </a:rPr>
              <a:t> </a:t>
            </a:r>
            <a:r>
              <a:rPr lang="en" sz="2667" i="1" dirty="0">
                <a:solidFill>
                  <a:schemeClr val="dk1"/>
                </a:solidFill>
                <a:latin typeface="Old Standard TT"/>
                <a:ea typeface="Old Standard TT"/>
                <a:cs typeface="Old Standard TT"/>
                <a:sym typeface="Old Standard TT"/>
              </a:rPr>
              <a:t>write once, run anywhere</a:t>
            </a:r>
            <a:r>
              <a:rPr lang="en" sz="2667" dirty="0">
                <a:solidFill>
                  <a:schemeClr val="dk1"/>
                </a:solidFill>
                <a:latin typeface="Old Standard TT"/>
                <a:ea typeface="Old Standard TT"/>
                <a:cs typeface="Old Standard TT"/>
                <a:sym typeface="Old Standard TT"/>
              </a:rPr>
              <a:t> (</a:t>
            </a:r>
            <a:r>
              <a:rPr lang="en" sz="2667" u="sng" dirty="0">
                <a:solidFill>
                  <a:schemeClr val="hlink"/>
                </a:solidFill>
                <a:latin typeface="Old Standard TT"/>
                <a:ea typeface="Old Standard TT"/>
                <a:cs typeface="Old Standard TT"/>
                <a:sym typeface="Old Standard TT"/>
                <a:hlinkClick r:id="rId10"/>
              </a:rPr>
              <a:t>WORA</a:t>
            </a:r>
            <a:r>
              <a:rPr lang="en" sz="2667" dirty="0">
                <a:solidFill>
                  <a:schemeClr val="dk1"/>
                </a:solidFill>
                <a:latin typeface="Old Standard TT"/>
                <a:ea typeface="Old Standard TT"/>
                <a:cs typeface="Old Standard TT"/>
                <a:sym typeface="Old Standard TT"/>
              </a:rPr>
              <a:t>)...</a:t>
            </a:r>
            <a:endParaRPr sz="3067" dirty="0">
              <a:latin typeface="Old Standard TT"/>
              <a:ea typeface="Old Standard TT"/>
              <a:cs typeface="Old Standard TT"/>
              <a:sym typeface="Old Standard TT"/>
            </a:endParaRPr>
          </a:p>
        </p:txBody>
      </p:sp>
      <p:sp>
        <p:nvSpPr>
          <p:cNvPr id="177" name="Google Shape;177;p26"/>
          <p:cNvSpPr txBox="1"/>
          <p:nvPr/>
        </p:nvSpPr>
        <p:spPr>
          <a:xfrm>
            <a:off x="704667" y="4084467"/>
            <a:ext cx="10564400" cy="2195112"/>
          </a:xfrm>
          <a:prstGeom prst="rect">
            <a:avLst/>
          </a:prstGeom>
          <a:noFill/>
          <a:ln>
            <a:noFill/>
          </a:ln>
        </p:spPr>
        <p:txBody>
          <a:bodyPr spcFirstLastPara="1" wrap="square" lIns="121900" tIns="121900" rIns="121900" bIns="121900" anchor="t" anchorCtr="0">
            <a:spAutoFit/>
          </a:bodyPr>
          <a:lstStyle/>
          <a:p>
            <a:pPr algn="just"/>
            <a:r>
              <a:rPr lang="en" sz="2533">
                <a:solidFill>
                  <a:schemeClr val="dk1"/>
                </a:solidFill>
                <a:latin typeface="Old Standard TT"/>
                <a:ea typeface="Old Standard TT"/>
                <a:cs typeface="Old Standard TT"/>
                <a:sym typeface="Old Standard TT"/>
              </a:rPr>
              <a:t>Java was originally developed by</a:t>
            </a:r>
            <a:r>
              <a:rPr lang="en" sz="2533">
                <a:solidFill>
                  <a:schemeClr val="dk1"/>
                </a:solidFill>
                <a:uFill>
                  <a:noFill/>
                </a:uFill>
                <a:latin typeface="Old Standard TT"/>
                <a:ea typeface="Old Standard TT"/>
                <a:cs typeface="Old Standard TT"/>
                <a:sym typeface="Old Standard TT"/>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533" b="1" u="sng">
                <a:solidFill>
                  <a:schemeClr val="hlink"/>
                </a:solidFill>
                <a:latin typeface="Old Standard TT"/>
                <a:ea typeface="Old Standard TT"/>
                <a:cs typeface="Old Standard TT"/>
                <a:sym typeface="Old Standard TT"/>
                <a:hlinkClick r:id="rId11"/>
              </a:rPr>
              <a:t>James Gosling</a:t>
            </a:r>
            <a:r>
              <a:rPr lang="en" sz="2533" b="1">
                <a:solidFill>
                  <a:schemeClr val="dk1"/>
                </a:solidFill>
                <a:latin typeface="Old Standard TT"/>
                <a:ea typeface="Old Standard TT"/>
                <a:cs typeface="Old Standard TT"/>
                <a:sym typeface="Old Standard TT"/>
              </a:rPr>
              <a:t> </a:t>
            </a:r>
            <a:r>
              <a:rPr lang="en" sz="2533">
                <a:solidFill>
                  <a:schemeClr val="dk1"/>
                </a:solidFill>
                <a:latin typeface="Old Standard TT"/>
                <a:ea typeface="Old Standard TT"/>
                <a:cs typeface="Old Standard TT"/>
                <a:sym typeface="Old Standard TT"/>
              </a:rPr>
              <a:t>at</a:t>
            </a:r>
            <a:r>
              <a:rPr lang="en" sz="2533">
                <a:solidFill>
                  <a:schemeClr val="dk1"/>
                </a:solidFill>
                <a:uFill>
                  <a:noFill/>
                </a:uFill>
                <a:latin typeface="Old Standard TT"/>
                <a:ea typeface="Old Standard TT"/>
                <a:cs typeface="Old Standard TT"/>
                <a:sym typeface="Old Standard TT"/>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533" u="sng">
                <a:solidFill>
                  <a:schemeClr val="hlink"/>
                </a:solidFill>
                <a:latin typeface="Old Standard TT"/>
                <a:ea typeface="Old Standard TT"/>
                <a:cs typeface="Old Standard TT"/>
                <a:sym typeface="Old Standard TT"/>
                <a:hlinkClick r:id="rId12"/>
              </a:rPr>
              <a:t>Sun Microsystems</a:t>
            </a:r>
            <a:r>
              <a:rPr lang="en" sz="2533">
                <a:solidFill>
                  <a:schemeClr val="dk1"/>
                </a:solidFill>
                <a:latin typeface="Old Standard TT"/>
                <a:ea typeface="Old Standard TT"/>
                <a:cs typeface="Old Standard TT"/>
                <a:sym typeface="Old Standard TT"/>
              </a:rPr>
              <a:t>. It was released in May </a:t>
            </a:r>
            <a:r>
              <a:rPr lang="en" sz="2533" b="1">
                <a:solidFill>
                  <a:schemeClr val="dk1"/>
                </a:solidFill>
                <a:latin typeface="Old Standard TT"/>
                <a:ea typeface="Old Standard TT"/>
                <a:cs typeface="Old Standard TT"/>
                <a:sym typeface="Old Standard TT"/>
              </a:rPr>
              <a:t>1995</a:t>
            </a:r>
            <a:r>
              <a:rPr lang="en" sz="2533">
                <a:solidFill>
                  <a:schemeClr val="dk1"/>
                </a:solidFill>
                <a:latin typeface="Old Standard TT"/>
                <a:ea typeface="Old Standard TT"/>
                <a:cs typeface="Old Standard TT"/>
                <a:sym typeface="Old Standard TT"/>
              </a:rPr>
              <a:t> as a core component of Sun Microsystems'</a:t>
            </a:r>
            <a:r>
              <a:rPr lang="en" sz="2533">
                <a:solidFill>
                  <a:schemeClr val="dk1"/>
                </a:solidFill>
                <a:uFill>
                  <a:noFill/>
                </a:uFill>
                <a:latin typeface="Old Standard TT"/>
                <a:ea typeface="Old Standard TT"/>
                <a:cs typeface="Old Standard TT"/>
                <a:sym typeface="Old Standard TT"/>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533" u="sng">
                <a:solidFill>
                  <a:schemeClr val="hlink"/>
                </a:solidFill>
                <a:latin typeface="Old Standard TT"/>
                <a:ea typeface="Old Standard TT"/>
                <a:cs typeface="Old Standard TT"/>
                <a:sym typeface="Old Standard TT"/>
                <a:hlinkClick r:id="rId13"/>
              </a:rPr>
              <a:t>Java platform</a:t>
            </a:r>
            <a:r>
              <a:rPr lang="en" sz="2533">
                <a:solidFill>
                  <a:schemeClr val="dk1"/>
                </a:solidFill>
                <a:latin typeface="Old Standard TT"/>
                <a:ea typeface="Old Standard TT"/>
                <a:cs typeface="Old Standard TT"/>
                <a:sym typeface="Old Standard TT"/>
              </a:rPr>
              <a:t>. The original and</a:t>
            </a:r>
            <a:r>
              <a:rPr lang="en" sz="2533">
                <a:solidFill>
                  <a:schemeClr val="dk1"/>
                </a:solidFill>
                <a:uFill>
                  <a:noFill/>
                </a:uFill>
                <a:latin typeface="Old Standard TT"/>
                <a:ea typeface="Old Standard TT"/>
                <a:cs typeface="Old Standard TT"/>
                <a:sym typeface="Old Standard TT"/>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533" u="sng">
                <a:solidFill>
                  <a:schemeClr val="hlink"/>
                </a:solidFill>
                <a:latin typeface="Old Standard TT"/>
                <a:ea typeface="Old Standard TT"/>
                <a:cs typeface="Old Standard TT"/>
                <a:sym typeface="Old Standard TT"/>
                <a:hlinkClick r:id="rId14"/>
              </a:rPr>
              <a:t>reference implementation</a:t>
            </a:r>
            <a:r>
              <a:rPr lang="en" sz="2533">
                <a:solidFill>
                  <a:schemeClr val="dk1"/>
                </a:solidFill>
                <a:latin typeface="Old Standard TT"/>
                <a:ea typeface="Old Standard TT"/>
                <a:cs typeface="Old Standard TT"/>
                <a:sym typeface="Old Standard TT"/>
              </a:rPr>
              <a:t> Java</a:t>
            </a:r>
            <a:r>
              <a:rPr lang="en" sz="2533">
                <a:solidFill>
                  <a:schemeClr val="dk1"/>
                </a:solidFill>
                <a:uFill>
                  <a:noFill/>
                </a:uFill>
                <a:latin typeface="Old Standard TT"/>
                <a:ea typeface="Old Standard TT"/>
                <a:cs typeface="Old Standard TT"/>
                <a:sym typeface="Old Standard TT"/>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533" u="sng">
                <a:solidFill>
                  <a:schemeClr val="hlink"/>
                </a:solidFill>
                <a:latin typeface="Old Standard TT"/>
                <a:ea typeface="Old Standard TT"/>
                <a:cs typeface="Old Standard TT"/>
                <a:sym typeface="Old Standard TT"/>
                <a:hlinkClick r:id="rId15"/>
              </a:rPr>
              <a:t>compilers</a:t>
            </a:r>
            <a:r>
              <a:rPr lang="en" sz="2533">
                <a:solidFill>
                  <a:schemeClr val="dk1"/>
                </a:solidFill>
                <a:latin typeface="Old Standard TT"/>
                <a:ea typeface="Old Standard TT"/>
                <a:cs typeface="Old Standard TT"/>
                <a:sym typeface="Old Standard TT"/>
              </a:rPr>
              <a:t>, virtual machines, and</a:t>
            </a:r>
            <a:r>
              <a:rPr lang="en" sz="2533">
                <a:solidFill>
                  <a:schemeClr val="dk1"/>
                </a:solidFill>
                <a:uFill>
                  <a:noFill/>
                </a:uFill>
                <a:latin typeface="Old Standard TT"/>
                <a:ea typeface="Old Standard TT"/>
                <a:cs typeface="Old Standard TT"/>
                <a:sym typeface="Old Standard TT"/>
                <a:hlinkClick r:id="rId1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533" u="sng">
                <a:solidFill>
                  <a:schemeClr val="hlink"/>
                </a:solidFill>
                <a:latin typeface="Old Standard TT"/>
                <a:ea typeface="Old Standard TT"/>
                <a:cs typeface="Old Standard TT"/>
                <a:sym typeface="Old Standard TT"/>
                <a:hlinkClick r:id="rId16"/>
              </a:rPr>
              <a:t>class libraries</a:t>
            </a:r>
            <a:r>
              <a:rPr lang="en" sz="2533">
                <a:solidFill>
                  <a:schemeClr val="dk1"/>
                </a:solidFill>
                <a:latin typeface="Old Standard TT"/>
                <a:ea typeface="Old Standard TT"/>
                <a:cs typeface="Old Standard TT"/>
                <a:sym typeface="Old Standard TT"/>
              </a:rPr>
              <a:t> were originally released by Sun under</a:t>
            </a:r>
            <a:r>
              <a:rPr lang="en" sz="2533">
                <a:solidFill>
                  <a:schemeClr val="dk1"/>
                </a:solidFill>
                <a:uFill>
                  <a:noFill/>
                </a:uFill>
                <a:latin typeface="Old Standard TT"/>
                <a:ea typeface="Old Standard TT"/>
                <a:cs typeface="Old Standard TT"/>
                <a:sym typeface="Old Standard TT"/>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533" u="sng">
                <a:solidFill>
                  <a:schemeClr val="hlink"/>
                </a:solidFill>
                <a:latin typeface="Old Standard TT"/>
                <a:ea typeface="Old Standard TT"/>
                <a:cs typeface="Old Standard TT"/>
                <a:sym typeface="Old Standard TT"/>
                <a:hlinkClick r:id="rId17"/>
              </a:rPr>
              <a:t>proprietary licenses</a:t>
            </a:r>
            <a:r>
              <a:rPr lang="en" sz="2533">
                <a:solidFill>
                  <a:schemeClr val="dk1"/>
                </a:solidFill>
                <a:latin typeface="Old Standard TT"/>
                <a:ea typeface="Old Standard TT"/>
                <a:cs typeface="Old Standard TT"/>
                <a:sym typeface="Old Standard TT"/>
              </a:rPr>
              <a:t>.</a:t>
            </a:r>
            <a:endParaRPr sz="2533">
              <a:latin typeface="Old Standard TT"/>
              <a:ea typeface="Old Standard TT"/>
              <a:cs typeface="Old Standard TT"/>
              <a:sym typeface="Old Standard TT"/>
            </a:endParaRPr>
          </a:p>
        </p:txBody>
      </p:sp>
    </p:spTree>
    <p:extLst>
      <p:ext uri="{BB962C8B-B14F-4D97-AF65-F5344CB8AC3E}">
        <p14:creationId xmlns:p14="http://schemas.microsoft.com/office/powerpoint/2010/main" val="3504991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1791733" y="701800"/>
            <a:ext cx="7361200" cy="8092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 Why Should You Learn Java?</a:t>
            </a:r>
            <a:endParaRPr sz="4000" dirty="0">
              <a:solidFill>
                <a:schemeClr val="dk1"/>
              </a:solidFill>
            </a:endParaRPr>
          </a:p>
        </p:txBody>
      </p:sp>
      <p:sp>
        <p:nvSpPr>
          <p:cNvPr id="183" name="Google Shape;183;p27"/>
          <p:cNvSpPr txBox="1"/>
          <p:nvPr/>
        </p:nvSpPr>
        <p:spPr>
          <a:xfrm>
            <a:off x="861667" y="1914767"/>
            <a:ext cx="6102400" cy="4308831"/>
          </a:xfrm>
          <a:prstGeom prst="rect">
            <a:avLst/>
          </a:prstGeom>
          <a:noFill/>
          <a:ln>
            <a:noFill/>
          </a:ln>
        </p:spPr>
        <p:txBody>
          <a:bodyPr spcFirstLastPara="1" wrap="square" lIns="121900" tIns="121900" rIns="121900" bIns="121900" anchor="t" anchorCtr="0">
            <a:spAutoFit/>
          </a:bodyPr>
          <a:lstStyle/>
          <a:p>
            <a:pPr algn="just"/>
            <a:r>
              <a:rPr lang="en" sz="2400" dirty="0">
                <a:solidFill>
                  <a:schemeClr val="dk1"/>
                </a:solidFill>
                <a:latin typeface="Old Standard TT"/>
                <a:ea typeface="Old Standard TT"/>
                <a:cs typeface="Old Standard TT"/>
                <a:sym typeface="Old Standard TT"/>
              </a:rPr>
              <a:t>Learning Java has a lot of advantages when compared to other languages. You can perform any task in Java as there are rich libraries and plugins. Java is platform-independent at the source-code and binary levels, which means the code you compile once can be used anywhere. Since Java is object-oriented, the code is split into independent modules, making the code reusable and free from bugs.</a:t>
            </a:r>
            <a:endParaRPr sz="2400" dirty="0">
              <a:solidFill>
                <a:schemeClr val="dk1"/>
              </a:solidFill>
              <a:latin typeface="Old Standard TT"/>
              <a:ea typeface="Old Standard TT"/>
              <a:cs typeface="Old Standard TT"/>
              <a:sym typeface="Old Standard TT"/>
            </a:endParaRPr>
          </a:p>
          <a:p>
            <a:pPr algn="just"/>
            <a:endParaRPr sz="2400" dirty="0">
              <a:solidFill>
                <a:schemeClr val="dk1"/>
              </a:solidFill>
              <a:latin typeface="Old Standard TT"/>
              <a:ea typeface="Old Standard TT"/>
              <a:cs typeface="Old Standard TT"/>
              <a:sym typeface="Old Standard TT"/>
            </a:endParaRPr>
          </a:p>
        </p:txBody>
      </p:sp>
      <p:pic>
        <p:nvPicPr>
          <p:cNvPr id="184" name="Google Shape;184;p27"/>
          <p:cNvPicPr preferRelativeResize="0"/>
          <p:nvPr/>
        </p:nvPicPr>
        <p:blipFill>
          <a:blip r:embed="rId3">
            <a:alphaModFix/>
          </a:blip>
          <a:stretch>
            <a:fillRect/>
          </a:stretch>
        </p:blipFill>
        <p:spPr>
          <a:xfrm>
            <a:off x="4846733" y="177067"/>
            <a:ext cx="9337467" cy="6223467"/>
          </a:xfrm>
          <a:prstGeom prst="rect">
            <a:avLst/>
          </a:prstGeom>
          <a:noFill/>
          <a:ln>
            <a:noFill/>
          </a:ln>
        </p:spPr>
      </p:pic>
    </p:spTree>
    <p:extLst>
      <p:ext uri="{BB962C8B-B14F-4D97-AF65-F5344CB8AC3E}">
        <p14:creationId xmlns:p14="http://schemas.microsoft.com/office/powerpoint/2010/main" val="3728609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594633" y="1740230"/>
            <a:ext cx="10737200" cy="4314800"/>
          </a:xfrm>
          <a:prstGeom prst="rect">
            <a:avLst/>
          </a:prstGeom>
        </p:spPr>
        <p:txBody>
          <a:bodyPr spcFirstLastPara="1" vert="horz" wrap="square" lIns="121900" tIns="121900" rIns="121900" bIns="121900" rtlCol="0" anchor="ctr" anchorCtr="0">
            <a:noAutofit/>
          </a:bodyPr>
          <a:lstStyle/>
          <a:p>
            <a:pPr>
              <a:buClr>
                <a:schemeClr val="dk1"/>
              </a:buClr>
              <a:buSzPts val="1100"/>
            </a:pPr>
            <a:r>
              <a:rPr lang="en" sz="2667" dirty="0">
                <a:solidFill>
                  <a:schemeClr val="dk1"/>
                </a:solidFill>
              </a:rPr>
              <a:t>Java version(s): 8.0</a:t>
            </a:r>
            <a:endParaRPr sz="2667" dirty="0">
              <a:solidFill>
                <a:schemeClr val="dk1"/>
              </a:solidFill>
            </a:endParaRPr>
          </a:p>
          <a:p>
            <a:endParaRPr sz="2667" dirty="0">
              <a:solidFill>
                <a:schemeClr val="dk1"/>
              </a:solidFill>
            </a:endParaRPr>
          </a:p>
          <a:p>
            <a:r>
              <a:rPr lang="en" sz="2667" dirty="0">
                <a:solidFill>
                  <a:schemeClr val="dk1"/>
                </a:solidFill>
              </a:rPr>
              <a:t>OS: Ubuntu Linux 14.04 LTS ( and above)</a:t>
            </a:r>
            <a:endParaRPr sz="2667" dirty="0">
              <a:solidFill>
                <a:schemeClr val="dk1"/>
              </a:solidFill>
            </a:endParaRPr>
          </a:p>
          <a:p>
            <a:endParaRPr sz="2667" dirty="0">
              <a:solidFill>
                <a:schemeClr val="dk1"/>
              </a:solidFill>
            </a:endParaRPr>
          </a:p>
          <a:p>
            <a:r>
              <a:rPr lang="en" sz="2667" dirty="0">
                <a:solidFill>
                  <a:schemeClr val="dk1"/>
                </a:solidFill>
              </a:rPr>
              <a:t>IDE: IntelliJ IDEA</a:t>
            </a:r>
            <a:endParaRPr sz="2667" dirty="0">
              <a:solidFill>
                <a:schemeClr val="dk1"/>
              </a:solidFill>
            </a:endParaRPr>
          </a:p>
        </p:txBody>
      </p:sp>
      <p:sp>
        <p:nvSpPr>
          <p:cNvPr id="190" name="Google Shape;190;p28"/>
          <p:cNvSpPr txBox="1">
            <a:spLocks noGrp="1"/>
          </p:cNvSpPr>
          <p:nvPr>
            <p:ph type="title"/>
          </p:nvPr>
        </p:nvSpPr>
        <p:spPr>
          <a:xfrm>
            <a:off x="2824207" y="257043"/>
            <a:ext cx="8404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System requirements for Java?</a:t>
            </a:r>
            <a:endParaRPr sz="4000" dirty="0">
              <a:solidFill>
                <a:schemeClr val="dk1"/>
              </a:solidFill>
            </a:endParaRPr>
          </a:p>
        </p:txBody>
      </p:sp>
      <p:sp>
        <p:nvSpPr>
          <p:cNvPr id="191" name="Google Shape;191;p28"/>
          <p:cNvSpPr txBox="1"/>
          <p:nvPr/>
        </p:nvSpPr>
        <p:spPr>
          <a:xfrm>
            <a:off x="6961375" y="1373200"/>
            <a:ext cx="3966000" cy="615513"/>
          </a:xfrm>
          <a:prstGeom prst="rect">
            <a:avLst/>
          </a:prstGeom>
          <a:noFill/>
          <a:ln>
            <a:noFill/>
          </a:ln>
        </p:spPr>
        <p:txBody>
          <a:bodyPr spcFirstLastPara="1" wrap="square" lIns="121900" tIns="121900" rIns="121900" bIns="121900" anchor="t" anchorCtr="0">
            <a:spAutoFit/>
          </a:bodyPr>
          <a:lstStyle/>
          <a:p>
            <a:r>
              <a:rPr lang="en" sz="2400">
                <a:solidFill>
                  <a:schemeClr val="dk1"/>
                </a:solidFill>
                <a:latin typeface="Old Standard TT"/>
                <a:ea typeface="Old Standard TT"/>
                <a:cs typeface="Old Standard TT"/>
                <a:sym typeface="Old Standard TT"/>
              </a:rPr>
              <a:t>$ java -version</a:t>
            </a:r>
            <a:endParaRPr sz="2400">
              <a:solidFill>
                <a:schemeClr val="dk1"/>
              </a:solidFill>
              <a:latin typeface="Old Standard TT"/>
              <a:ea typeface="Old Standard TT"/>
              <a:cs typeface="Old Standard TT"/>
              <a:sym typeface="Old Standard TT"/>
            </a:endParaRPr>
          </a:p>
        </p:txBody>
      </p:sp>
      <p:sp>
        <p:nvSpPr>
          <p:cNvPr id="192" name="Google Shape;192;p28"/>
          <p:cNvSpPr txBox="1"/>
          <p:nvPr/>
        </p:nvSpPr>
        <p:spPr>
          <a:xfrm>
            <a:off x="6961375" y="1801401"/>
            <a:ext cx="4981200" cy="1354176"/>
          </a:xfrm>
          <a:prstGeom prst="rect">
            <a:avLst/>
          </a:prstGeom>
          <a:noFill/>
          <a:ln>
            <a:noFill/>
          </a:ln>
        </p:spPr>
        <p:txBody>
          <a:bodyPr spcFirstLastPara="1" wrap="square" lIns="121900" tIns="121900" rIns="121900" bIns="121900" anchor="t" anchorCtr="0">
            <a:spAutoFit/>
          </a:bodyPr>
          <a:lstStyle/>
          <a:p>
            <a:r>
              <a:rPr lang="en" sz="2400" dirty="0">
                <a:solidFill>
                  <a:schemeClr val="dk1"/>
                </a:solidFill>
                <a:latin typeface="Old Standard TT"/>
                <a:ea typeface="Old Standard TT"/>
                <a:cs typeface="Old Standard TT"/>
                <a:sym typeface="Old Standard TT"/>
              </a:rPr>
              <a:t>$ sudo apt-get install java -y</a:t>
            </a:r>
            <a:endParaRPr sz="2400" dirty="0">
              <a:solidFill>
                <a:schemeClr val="dk1"/>
              </a:solidFill>
              <a:latin typeface="Old Standard TT"/>
              <a:ea typeface="Old Standard TT"/>
              <a:cs typeface="Old Standard TT"/>
              <a:sym typeface="Old Standard TT"/>
            </a:endParaRPr>
          </a:p>
          <a:p>
            <a:pPr>
              <a:buClr>
                <a:schemeClr val="dk1"/>
              </a:buClr>
              <a:buSzPts val="1100"/>
            </a:pPr>
            <a:r>
              <a:rPr lang="en" sz="2400" dirty="0">
                <a:solidFill>
                  <a:schemeClr val="dk1"/>
                </a:solidFill>
                <a:latin typeface="Old Standard TT"/>
                <a:ea typeface="Old Standard TT"/>
                <a:cs typeface="Old Standard TT"/>
                <a:sym typeface="Old Standard TT"/>
              </a:rPr>
              <a:t>$ sudo apt-get install gsfonts libbatik-java -y</a:t>
            </a:r>
            <a:endParaRPr sz="2400" dirty="0">
              <a:solidFill>
                <a:schemeClr val="dk1"/>
              </a:solidFill>
              <a:latin typeface="Old Standard TT"/>
              <a:ea typeface="Old Standard TT"/>
              <a:cs typeface="Old Standard TT"/>
              <a:sym typeface="Old Standard TT"/>
            </a:endParaRPr>
          </a:p>
        </p:txBody>
      </p:sp>
      <p:sp>
        <p:nvSpPr>
          <p:cNvPr id="193" name="Google Shape;193;p28"/>
          <p:cNvSpPr txBox="1"/>
          <p:nvPr/>
        </p:nvSpPr>
        <p:spPr>
          <a:xfrm>
            <a:off x="7058667" y="3848034"/>
            <a:ext cx="4674000" cy="984845"/>
          </a:xfrm>
          <a:prstGeom prst="rect">
            <a:avLst/>
          </a:prstGeom>
          <a:noFill/>
          <a:ln>
            <a:noFill/>
          </a:ln>
        </p:spPr>
        <p:txBody>
          <a:bodyPr spcFirstLastPara="1" wrap="square" lIns="121900" tIns="121900" rIns="121900" bIns="121900" anchor="t" anchorCtr="0">
            <a:spAutoFit/>
          </a:bodyPr>
          <a:lstStyle/>
          <a:p>
            <a:r>
              <a:rPr lang="en" sz="2400" dirty="0">
                <a:solidFill>
                  <a:schemeClr val="dk1"/>
                </a:solidFill>
                <a:latin typeface="Old Standard TT"/>
                <a:ea typeface="Old Standard TT"/>
                <a:cs typeface="Old Standard TT"/>
                <a:sym typeface="Old Standard TT"/>
              </a:rPr>
              <a:t>* Install IntelliJ using Ubuntu Software Center</a:t>
            </a:r>
            <a:endParaRPr sz="2400"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605349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82238" y="2209576"/>
            <a:ext cx="10162426" cy="8499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800" b="1" dirty="0" smtClean="0"/>
              <a:t>The European Union (EU) is a unique economic and political union between 27 European countries.</a:t>
            </a:r>
            <a:endParaRPr lang="en-US" sz="2800" b="1" dirty="0"/>
          </a:p>
        </p:txBody>
      </p:sp>
      <p:sp>
        <p:nvSpPr>
          <p:cNvPr id="4" name="Rectangle 3"/>
          <p:cNvSpPr/>
          <p:nvPr/>
        </p:nvSpPr>
        <p:spPr>
          <a:xfrm>
            <a:off x="1282238" y="3277800"/>
            <a:ext cx="5538474" cy="523220"/>
          </a:xfrm>
          <a:prstGeom prst="rect">
            <a:avLst/>
          </a:prstGeom>
        </p:spPr>
        <p:txBody>
          <a:bodyPr wrap="square">
            <a:spAutoFit/>
          </a:bodyPr>
          <a:lstStyle/>
          <a:p>
            <a:pPr algn="just"/>
            <a:r>
              <a:rPr lang="en-US" sz="2800" b="1" dirty="0"/>
              <a:t>The PFM Reform Strategy (PFMRS</a:t>
            </a:r>
            <a:r>
              <a:rPr lang="en-US" sz="2800" b="1" dirty="0" smtClean="0"/>
              <a:t>):</a:t>
            </a:r>
            <a:endParaRPr lang="en-US" sz="2800" b="1" dirty="0"/>
          </a:p>
        </p:txBody>
      </p:sp>
      <p:sp>
        <p:nvSpPr>
          <p:cNvPr id="5" name="Rectangle 4"/>
          <p:cNvSpPr/>
          <p:nvPr/>
        </p:nvSpPr>
        <p:spPr>
          <a:xfrm>
            <a:off x="1304783" y="4193593"/>
            <a:ext cx="10139881" cy="1384995"/>
          </a:xfrm>
          <a:prstGeom prst="rect">
            <a:avLst/>
          </a:prstGeom>
        </p:spPr>
        <p:txBody>
          <a:bodyPr wrap="square">
            <a:spAutoFit/>
          </a:bodyPr>
          <a:lstStyle/>
          <a:p>
            <a:pPr algn="just"/>
            <a:r>
              <a:rPr lang="en-US" sz="2800" b="1" dirty="0"/>
              <a:t>The PFM Reform Strategy (PFMRS) 2016-2021 was adopted in August 2016 and, unlike previous plans, is a new and quite extensive Strategy that follows a holistic approach.</a:t>
            </a:r>
          </a:p>
        </p:txBody>
      </p:sp>
    </p:spTree>
    <p:extLst>
      <p:ext uri="{BB962C8B-B14F-4D97-AF65-F5344CB8AC3E}">
        <p14:creationId xmlns:p14="http://schemas.microsoft.com/office/powerpoint/2010/main" val="2995569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1947633" y="576713"/>
            <a:ext cx="70468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Syntax</a:t>
            </a:r>
            <a:endParaRPr sz="4000" dirty="0">
              <a:solidFill>
                <a:schemeClr val="dk1"/>
              </a:solidFill>
            </a:endParaRPr>
          </a:p>
        </p:txBody>
      </p:sp>
      <p:pic>
        <p:nvPicPr>
          <p:cNvPr id="199" name="Google Shape;199;p29"/>
          <p:cNvPicPr preferRelativeResize="0"/>
          <p:nvPr/>
        </p:nvPicPr>
        <p:blipFill>
          <a:blip r:embed="rId3">
            <a:alphaModFix/>
          </a:blip>
          <a:stretch>
            <a:fillRect/>
          </a:stretch>
        </p:blipFill>
        <p:spPr>
          <a:xfrm>
            <a:off x="609818" y="1921401"/>
            <a:ext cx="10769167" cy="3633132"/>
          </a:xfrm>
          <a:prstGeom prst="rect">
            <a:avLst/>
          </a:prstGeom>
          <a:noFill/>
          <a:ln>
            <a:noFill/>
          </a:ln>
        </p:spPr>
      </p:pic>
    </p:spTree>
    <p:extLst>
      <p:ext uri="{BB962C8B-B14F-4D97-AF65-F5344CB8AC3E}">
        <p14:creationId xmlns:p14="http://schemas.microsoft.com/office/powerpoint/2010/main" val="127204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1628933" y="222383"/>
            <a:ext cx="83688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Syntax</a:t>
            </a:r>
            <a:endParaRPr sz="4000" dirty="0">
              <a:solidFill>
                <a:schemeClr val="dk1"/>
              </a:solidFill>
            </a:endParaRPr>
          </a:p>
        </p:txBody>
      </p:sp>
      <p:pic>
        <p:nvPicPr>
          <p:cNvPr id="205" name="Google Shape;205;p30"/>
          <p:cNvPicPr preferRelativeResize="0"/>
          <p:nvPr/>
        </p:nvPicPr>
        <p:blipFill>
          <a:blip r:embed="rId3">
            <a:alphaModFix/>
          </a:blip>
          <a:stretch>
            <a:fillRect/>
          </a:stretch>
        </p:blipFill>
        <p:spPr>
          <a:xfrm>
            <a:off x="581165" y="1655527"/>
            <a:ext cx="5232168" cy="1331400"/>
          </a:xfrm>
          <a:prstGeom prst="rect">
            <a:avLst/>
          </a:prstGeom>
          <a:noFill/>
          <a:ln>
            <a:noFill/>
          </a:ln>
        </p:spPr>
      </p:pic>
      <p:sp>
        <p:nvSpPr>
          <p:cNvPr id="206" name="Google Shape;206;p30"/>
          <p:cNvSpPr txBox="1"/>
          <p:nvPr/>
        </p:nvSpPr>
        <p:spPr>
          <a:xfrm>
            <a:off x="5892800" y="1620795"/>
            <a:ext cx="4302760" cy="1785064"/>
          </a:xfrm>
          <a:prstGeom prst="rect">
            <a:avLst/>
          </a:prstGeom>
          <a:noFill/>
          <a:ln>
            <a:noFill/>
          </a:ln>
        </p:spPr>
        <p:txBody>
          <a:bodyPr spcFirstLastPara="1" wrap="square" lIns="121900" tIns="121900" rIns="121900" bIns="121900" anchor="t" anchorCtr="0">
            <a:spAutoFit/>
          </a:bodyPr>
          <a:lstStyle/>
          <a:p>
            <a:pPr algn="just"/>
            <a:r>
              <a:rPr lang="en" sz="2000" dirty="0">
                <a:solidFill>
                  <a:schemeClr val="dk1"/>
                </a:solidFill>
                <a:latin typeface="Old Standard TT"/>
                <a:ea typeface="Old Standard TT"/>
                <a:cs typeface="Old Standard TT"/>
                <a:sym typeface="Old Standard TT"/>
              </a:rPr>
              <a:t>For now, just remember that every Java program has a class name which must match the filename, and that every program must contain the </a:t>
            </a:r>
            <a:r>
              <a:rPr lang="en" sz="2000" b="1" dirty="0">
                <a:solidFill>
                  <a:schemeClr val="dk1"/>
                </a:solidFill>
                <a:latin typeface="Old Standard TT"/>
                <a:ea typeface="Old Standard TT"/>
                <a:cs typeface="Old Standard TT"/>
                <a:sym typeface="Old Standard TT"/>
              </a:rPr>
              <a:t>main()</a:t>
            </a:r>
            <a:r>
              <a:rPr lang="en" sz="2000" dirty="0">
                <a:solidFill>
                  <a:schemeClr val="dk1"/>
                </a:solidFill>
                <a:latin typeface="Old Standard TT"/>
                <a:ea typeface="Old Standard TT"/>
                <a:cs typeface="Old Standard TT"/>
                <a:sym typeface="Old Standard TT"/>
              </a:rPr>
              <a:t> method.</a:t>
            </a:r>
            <a:endParaRPr sz="2000" dirty="0">
              <a:solidFill>
                <a:schemeClr val="dk1"/>
              </a:solidFill>
              <a:latin typeface="Old Standard TT"/>
              <a:ea typeface="Old Standard TT"/>
              <a:cs typeface="Old Standard TT"/>
              <a:sym typeface="Old Standard TT"/>
            </a:endParaRPr>
          </a:p>
        </p:txBody>
      </p:sp>
      <p:pic>
        <p:nvPicPr>
          <p:cNvPr id="207" name="Google Shape;207;p30"/>
          <p:cNvPicPr preferRelativeResize="0"/>
          <p:nvPr/>
        </p:nvPicPr>
        <p:blipFill>
          <a:blip r:embed="rId4">
            <a:alphaModFix/>
          </a:blip>
          <a:stretch>
            <a:fillRect/>
          </a:stretch>
        </p:blipFill>
        <p:spPr>
          <a:xfrm>
            <a:off x="604534" y="3558471"/>
            <a:ext cx="5232165" cy="1557331"/>
          </a:xfrm>
          <a:prstGeom prst="rect">
            <a:avLst/>
          </a:prstGeom>
          <a:noFill/>
          <a:ln>
            <a:noFill/>
          </a:ln>
        </p:spPr>
      </p:pic>
      <p:sp>
        <p:nvSpPr>
          <p:cNvPr id="208" name="Google Shape;208;p30"/>
          <p:cNvSpPr txBox="1"/>
          <p:nvPr/>
        </p:nvSpPr>
        <p:spPr>
          <a:xfrm>
            <a:off x="5836700" y="3470742"/>
            <a:ext cx="6026000" cy="2985392"/>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buClr>
                <a:schemeClr val="dk1"/>
              </a:buClr>
              <a:buSzPts val="1100"/>
            </a:pPr>
            <a:r>
              <a:rPr lang="en" sz="2000" b="1" dirty="0">
                <a:solidFill>
                  <a:schemeClr val="dk1"/>
                </a:solidFill>
                <a:latin typeface="Old Standard TT"/>
                <a:ea typeface="Old Standard TT"/>
                <a:cs typeface="Old Standard TT"/>
                <a:sym typeface="Old Standard TT"/>
              </a:rPr>
              <a:t>System</a:t>
            </a:r>
            <a:r>
              <a:rPr lang="en" sz="2000" dirty="0">
                <a:solidFill>
                  <a:schemeClr val="dk1"/>
                </a:solidFill>
                <a:latin typeface="Old Standard TT"/>
                <a:ea typeface="Old Standard TT"/>
                <a:cs typeface="Old Standard TT"/>
                <a:sym typeface="Old Standard TT"/>
              </a:rPr>
              <a:t> is a built-in Java class that contains useful members, such as out, which is short for "output". The </a:t>
            </a:r>
            <a:r>
              <a:rPr lang="en" sz="2000" b="1" dirty="0">
                <a:solidFill>
                  <a:schemeClr val="dk1"/>
                </a:solidFill>
                <a:latin typeface="Old Standard TT"/>
                <a:ea typeface="Old Standard TT"/>
                <a:cs typeface="Old Standard TT"/>
                <a:sym typeface="Old Standard TT"/>
              </a:rPr>
              <a:t>println()</a:t>
            </a:r>
            <a:r>
              <a:rPr lang="en" sz="2000" dirty="0">
                <a:solidFill>
                  <a:schemeClr val="dk1"/>
                </a:solidFill>
                <a:latin typeface="Old Standard TT"/>
                <a:ea typeface="Old Standard TT"/>
                <a:cs typeface="Old Standard TT"/>
                <a:sym typeface="Old Standard TT"/>
              </a:rPr>
              <a:t> method, short for "print line", is used to print a value to the screen (or a file).</a:t>
            </a:r>
            <a:endParaRPr sz="2000" dirty="0">
              <a:solidFill>
                <a:schemeClr val="dk1"/>
              </a:solidFill>
              <a:latin typeface="Old Standard TT"/>
              <a:ea typeface="Old Standard TT"/>
              <a:cs typeface="Old Standard TT"/>
              <a:sym typeface="Old Standard TT"/>
            </a:endParaRPr>
          </a:p>
          <a:p>
            <a:pPr algn="just">
              <a:lnSpc>
                <a:spcPct val="115000"/>
              </a:lnSpc>
              <a:spcBef>
                <a:spcPts val="1600"/>
              </a:spcBef>
              <a:spcAft>
                <a:spcPts val="1600"/>
              </a:spcAft>
            </a:pPr>
            <a:r>
              <a:rPr lang="en" sz="2000" dirty="0">
                <a:solidFill>
                  <a:schemeClr val="dk1"/>
                </a:solidFill>
                <a:latin typeface="Old Standard TT"/>
                <a:ea typeface="Old Standard TT"/>
                <a:cs typeface="Old Standard TT"/>
                <a:sym typeface="Old Standard TT"/>
              </a:rPr>
              <a:t>You should also note that each code statement must end with a </a:t>
            </a:r>
            <a:r>
              <a:rPr lang="en" sz="2000" b="1" dirty="0">
                <a:solidFill>
                  <a:schemeClr val="dk1"/>
                </a:solidFill>
                <a:latin typeface="Old Standard TT"/>
                <a:ea typeface="Old Standard TT"/>
                <a:cs typeface="Old Standard TT"/>
                <a:sym typeface="Old Standard TT"/>
              </a:rPr>
              <a:t>semicolon (;)</a:t>
            </a:r>
            <a:r>
              <a:rPr lang="en" sz="2000" dirty="0">
                <a:solidFill>
                  <a:schemeClr val="dk1"/>
                </a:solidFill>
                <a:latin typeface="Old Standard TT"/>
                <a:ea typeface="Old Standard TT"/>
                <a:cs typeface="Old Standard TT"/>
                <a:sym typeface="Old Standard TT"/>
              </a:rPr>
              <a:t>.</a:t>
            </a:r>
            <a:endParaRPr sz="2000"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913873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1168567" y="165233"/>
            <a:ext cx="92340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Variables</a:t>
            </a:r>
            <a:endParaRPr sz="4000" dirty="0">
              <a:solidFill>
                <a:schemeClr val="dk1"/>
              </a:solidFill>
            </a:endParaRPr>
          </a:p>
        </p:txBody>
      </p:sp>
      <p:pic>
        <p:nvPicPr>
          <p:cNvPr id="214" name="Google Shape;214;p31"/>
          <p:cNvPicPr preferRelativeResize="0"/>
          <p:nvPr/>
        </p:nvPicPr>
        <p:blipFill>
          <a:blip r:embed="rId3">
            <a:alphaModFix/>
          </a:blip>
          <a:stretch>
            <a:fillRect/>
          </a:stretch>
        </p:blipFill>
        <p:spPr>
          <a:xfrm>
            <a:off x="1353457" y="1676433"/>
            <a:ext cx="9692536" cy="3201067"/>
          </a:xfrm>
          <a:prstGeom prst="rect">
            <a:avLst/>
          </a:prstGeom>
          <a:noFill/>
          <a:ln>
            <a:noFill/>
          </a:ln>
        </p:spPr>
      </p:pic>
      <p:pic>
        <p:nvPicPr>
          <p:cNvPr id="215" name="Google Shape;215;p31"/>
          <p:cNvPicPr preferRelativeResize="0"/>
          <p:nvPr/>
        </p:nvPicPr>
        <p:blipFill>
          <a:blip r:embed="rId4">
            <a:alphaModFix/>
          </a:blip>
          <a:stretch>
            <a:fillRect/>
          </a:stretch>
        </p:blipFill>
        <p:spPr>
          <a:xfrm>
            <a:off x="872491" y="4410634"/>
            <a:ext cx="10988897" cy="2338300"/>
          </a:xfrm>
          <a:prstGeom prst="rect">
            <a:avLst/>
          </a:prstGeom>
          <a:noFill/>
          <a:ln>
            <a:noFill/>
          </a:ln>
        </p:spPr>
      </p:pic>
    </p:spTree>
    <p:extLst>
      <p:ext uri="{BB962C8B-B14F-4D97-AF65-F5344CB8AC3E}">
        <p14:creationId xmlns:p14="http://schemas.microsoft.com/office/powerpoint/2010/main" val="3369918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1676133" y="63633"/>
            <a:ext cx="9443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Variables</a:t>
            </a:r>
            <a:endParaRPr sz="4000" dirty="0">
              <a:solidFill>
                <a:schemeClr val="dk1"/>
              </a:solidFill>
            </a:endParaRPr>
          </a:p>
        </p:txBody>
      </p:sp>
      <p:pic>
        <p:nvPicPr>
          <p:cNvPr id="221" name="Google Shape;221;p32"/>
          <p:cNvPicPr preferRelativeResize="0"/>
          <p:nvPr/>
        </p:nvPicPr>
        <p:blipFill>
          <a:blip r:embed="rId3">
            <a:alphaModFix/>
          </a:blip>
          <a:stretch>
            <a:fillRect/>
          </a:stretch>
        </p:blipFill>
        <p:spPr>
          <a:xfrm>
            <a:off x="1717578" y="1775871"/>
            <a:ext cx="9513865" cy="3164143"/>
          </a:xfrm>
          <a:prstGeom prst="rect">
            <a:avLst/>
          </a:prstGeom>
          <a:noFill/>
          <a:ln>
            <a:noFill/>
          </a:ln>
        </p:spPr>
      </p:pic>
      <p:pic>
        <p:nvPicPr>
          <p:cNvPr id="222" name="Google Shape;222;p32"/>
          <p:cNvPicPr preferRelativeResize="0"/>
          <p:nvPr/>
        </p:nvPicPr>
        <p:blipFill>
          <a:blip r:embed="rId4">
            <a:alphaModFix/>
          </a:blip>
          <a:stretch>
            <a:fillRect/>
          </a:stretch>
        </p:blipFill>
        <p:spPr>
          <a:xfrm>
            <a:off x="1630243" y="5522907"/>
            <a:ext cx="9513867" cy="1122563"/>
          </a:xfrm>
          <a:prstGeom prst="rect">
            <a:avLst/>
          </a:prstGeom>
          <a:noFill/>
          <a:ln>
            <a:noFill/>
          </a:ln>
        </p:spPr>
      </p:pic>
      <p:sp>
        <p:nvSpPr>
          <p:cNvPr id="223" name="Google Shape;223;p32"/>
          <p:cNvSpPr txBox="1"/>
          <p:nvPr/>
        </p:nvSpPr>
        <p:spPr>
          <a:xfrm>
            <a:off x="1630243" y="4677115"/>
            <a:ext cx="9339200" cy="984845"/>
          </a:xfrm>
          <a:prstGeom prst="rect">
            <a:avLst/>
          </a:prstGeom>
          <a:noFill/>
          <a:ln>
            <a:noFill/>
          </a:ln>
        </p:spPr>
        <p:txBody>
          <a:bodyPr spcFirstLastPara="1" wrap="square" lIns="121900" tIns="121900" rIns="121900" bIns="121900" anchor="t" anchorCtr="0">
            <a:spAutoFit/>
          </a:bodyPr>
          <a:lstStyle/>
          <a:p>
            <a:r>
              <a:rPr lang="en" sz="2400" dirty="0">
                <a:latin typeface="Old Standard TT"/>
                <a:ea typeface="Old Standard TT"/>
                <a:cs typeface="Old Standard TT"/>
                <a:sym typeface="Old Standard TT"/>
              </a:rPr>
              <a:t>The </a:t>
            </a:r>
            <a:r>
              <a:rPr lang="en" sz="2400" b="1" dirty="0">
                <a:latin typeface="Old Standard TT"/>
                <a:ea typeface="Old Standard TT"/>
                <a:cs typeface="Old Standard TT"/>
                <a:sym typeface="Old Standard TT"/>
              </a:rPr>
              <a:t>final</a:t>
            </a:r>
            <a:r>
              <a:rPr lang="en" sz="2400" dirty="0">
                <a:latin typeface="Old Standard TT"/>
                <a:ea typeface="Old Standard TT"/>
                <a:cs typeface="Old Standard TT"/>
                <a:sym typeface="Old Standard TT"/>
              </a:rPr>
              <a:t> keyword (declares the variable as "final" or "constant", which means unchangeable and read-only)</a:t>
            </a:r>
            <a:endParaRPr sz="2400" dirty="0">
              <a:latin typeface="Old Standard TT"/>
              <a:ea typeface="Old Standard TT"/>
              <a:cs typeface="Old Standard TT"/>
              <a:sym typeface="Old Standard TT"/>
            </a:endParaRPr>
          </a:p>
        </p:txBody>
      </p:sp>
    </p:spTree>
    <p:extLst>
      <p:ext uri="{BB962C8B-B14F-4D97-AF65-F5344CB8AC3E}">
        <p14:creationId xmlns:p14="http://schemas.microsoft.com/office/powerpoint/2010/main" val="428309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33"/>
          <p:cNvSpPr txBox="1">
            <a:spLocks noGrp="1"/>
          </p:cNvSpPr>
          <p:nvPr>
            <p:ph type="title"/>
          </p:nvPr>
        </p:nvSpPr>
        <p:spPr>
          <a:xfrm>
            <a:off x="1404667" y="158067"/>
            <a:ext cx="102648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Data Types</a:t>
            </a:r>
            <a:endParaRPr sz="4000" dirty="0">
              <a:solidFill>
                <a:schemeClr val="dk1"/>
              </a:solidFill>
            </a:endParaRPr>
          </a:p>
        </p:txBody>
      </p:sp>
      <p:sp>
        <p:nvSpPr>
          <p:cNvPr id="230" name="Google Shape;230;p33"/>
          <p:cNvSpPr txBox="1"/>
          <p:nvPr/>
        </p:nvSpPr>
        <p:spPr>
          <a:xfrm>
            <a:off x="753333" y="4353068"/>
            <a:ext cx="10188800" cy="2166450"/>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2133" b="1">
                <a:solidFill>
                  <a:schemeClr val="dk1"/>
                </a:solidFill>
                <a:latin typeface="Old Standard TT"/>
                <a:ea typeface="Old Standard TT"/>
                <a:cs typeface="Old Standard TT"/>
                <a:sym typeface="Old Standard TT"/>
              </a:rPr>
              <a:t>Data types are divided into two groups:</a:t>
            </a:r>
            <a:endParaRPr sz="2133" b="1">
              <a:solidFill>
                <a:schemeClr val="dk1"/>
              </a:solidFill>
              <a:latin typeface="Old Standard TT"/>
              <a:ea typeface="Old Standard TT"/>
              <a:cs typeface="Old Standard TT"/>
              <a:sym typeface="Old Standard TT"/>
            </a:endParaRPr>
          </a:p>
          <a:p>
            <a:pPr marL="609585" indent="-440256">
              <a:lnSpc>
                <a:spcPct val="115000"/>
              </a:lnSpc>
              <a:spcBef>
                <a:spcPts val="1600"/>
              </a:spcBef>
              <a:buClr>
                <a:schemeClr val="dk1"/>
              </a:buClr>
              <a:buSzPts val="1600"/>
              <a:buFont typeface="Old Standard TT"/>
              <a:buChar char="●"/>
            </a:pPr>
            <a:r>
              <a:rPr lang="en" sz="2133">
                <a:solidFill>
                  <a:schemeClr val="dk1"/>
                </a:solidFill>
                <a:latin typeface="Old Standard TT"/>
                <a:ea typeface="Old Standard TT"/>
                <a:cs typeface="Old Standard TT"/>
                <a:sym typeface="Old Standard TT"/>
              </a:rPr>
              <a:t>Primitive data types - includes byte, short, int, long, float, double, boolean and char</a:t>
            </a:r>
            <a:endParaRPr sz="2133">
              <a:solidFill>
                <a:schemeClr val="dk1"/>
              </a:solidFill>
              <a:latin typeface="Old Standard TT"/>
              <a:ea typeface="Old Standard TT"/>
              <a:cs typeface="Old Standard TT"/>
              <a:sym typeface="Old Standard TT"/>
            </a:endParaRPr>
          </a:p>
          <a:p>
            <a:pPr marL="609585" indent="-440256">
              <a:lnSpc>
                <a:spcPct val="115000"/>
              </a:lnSpc>
              <a:buClr>
                <a:schemeClr val="dk1"/>
              </a:buClr>
              <a:buSzPts val="1600"/>
              <a:buFont typeface="Old Standard TT"/>
              <a:buChar char="●"/>
            </a:pPr>
            <a:r>
              <a:rPr lang="en" sz="2133">
                <a:solidFill>
                  <a:schemeClr val="dk1"/>
                </a:solidFill>
                <a:latin typeface="Old Standard TT"/>
                <a:ea typeface="Old Standard TT"/>
                <a:cs typeface="Old Standard TT"/>
                <a:sym typeface="Old Standard TT"/>
              </a:rPr>
              <a:t>Non-primitive data types - such as String, Arrays and Classes </a:t>
            </a:r>
            <a:endParaRPr sz="2533">
              <a:solidFill>
                <a:schemeClr val="dk1"/>
              </a:solidFill>
              <a:latin typeface="Old Standard TT"/>
              <a:ea typeface="Old Standard TT"/>
              <a:cs typeface="Old Standard TT"/>
              <a:sym typeface="Old Standard TT"/>
            </a:endParaRPr>
          </a:p>
        </p:txBody>
      </p:sp>
      <p:pic>
        <p:nvPicPr>
          <p:cNvPr id="231" name="Google Shape;231;p33"/>
          <p:cNvPicPr preferRelativeResize="0"/>
          <p:nvPr/>
        </p:nvPicPr>
        <p:blipFill>
          <a:blip r:embed="rId3">
            <a:alphaModFix/>
          </a:blip>
          <a:stretch>
            <a:fillRect/>
          </a:stretch>
        </p:blipFill>
        <p:spPr>
          <a:xfrm>
            <a:off x="874080" y="1703069"/>
            <a:ext cx="9504360" cy="2888413"/>
          </a:xfrm>
          <a:prstGeom prst="rect">
            <a:avLst/>
          </a:prstGeom>
          <a:noFill/>
          <a:ln>
            <a:noFill/>
          </a:ln>
        </p:spPr>
      </p:pic>
    </p:spTree>
    <p:extLst>
      <p:ext uri="{BB962C8B-B14F-4D97-AF65-F5344CB8AC3E}">
        <p14:creationId xmlns:p14="http://schemas.microsoft.com/office/powerpoint/2010/main" val="3942871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974233" y="101600"/>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Type Casting</a:t>
            </a:r>
            <a:endParaRPr sz="4000" dirty="0">
              <a:solidFill>
                <a:schemeClr val="dk1"/>
              </a:solidFill>
            </a:endParaRPr>
          </a:p>
        </p:txBody>
      </p:sp>
      <p:sp>
        <p:nvSpPr>
          <p:cNvPr id="237" name="Google Shape;237;p34"/>
          <p:cNvSpPr txBox="1"/>
          <p:nvPr/>
        </p:nvSpPr>
        <p:spPr>
          <a:xfrm>
            <a:off x="566567" y="3989701"/>
            <a:ext cx="10611200" cy="2921400"/>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2133" b="1">
                <a:solidFill>
                  <a:schemeClr val="dk1"/>
                </a:solidFill>
                <a:latin typeface="Old Standard TT"/>
                <a:ea typeface="Old Standard TT"/>
                <a:cs typeface="Old Standard TT"/>
                <a:sym typeface="Old Standard TT"/>
              </a:rPr>
              <a:t>In Java, there are two types of casting:</a:t>
            </a:r>
            <a:endParaRPr sz="2133" b="1">
              <a:solidFill>
                <a:schemeClr val="dk1"/>
              </a:solidFill>
              <a:latin typeface="Old Standard TT"/>
              <a:ea typeface="Old Standard TT"/>
              <a:cs typeface="Old Standard TT"/>
              <a:sym typeface="Old Standard TT"/>
            </a:endParaRPr>
          </a:p>
          <a:p>
            <a:pPr marL="609585" indent="-440256">
              <a:lnSpc>
                <a:spcPct val="115000"/>
              </a:lnSpc>
              <a:spcBef>
                <a:spcPts val="1600"/>
              </a:spcBef>
              <a:buClr>
                <a:schemeClr val="dk1"/>
              </a:buClr>
              <a:buSzPts val="1600"/>
              <a:buChar char="●"/>
            </a:pPr>
            <a:r>
              <a:rPr lang="en" sz="2133" b="1">
                <a:solidFill>
                  <a:schemeClr val="dk1"/>
                </a:solidFill>
                <a:latin typeface="Old Standard TT"/>
                <a:ea typeface="Old Standard TT"/>
                <a:cs typeface="Old Standard TT"/>
                <a:sym typeface="Old Standard TT"/>
              </a:rPr>
              <a:t>Widening Casting</a:t>
            </a:r>
            <a:r>
              <a:rPr lang="en" sz="2133">
                <a:solidFill>
                  <a:schemeClr val="dk1"/>
                </a:solidFill>
                <a:latin typeface="Old Standard TT"/>
                <a:ea typeface="Old Standard TT"/>
                <a:cs typeface="Old Standard TT"/>
                <a:sym typeface="Old Standard TT"/>
              </a:rPr>
              <a:t> (automatically) - converting a smaller type to a larger type size</a:t>
            </a:r>
            <a:br>
              <a:rPr lang="en" sz="2133">
                <a:solidFill>
                  <a:schemeClr val="dk1"/>
                </a:solidFill>
                <a:latin typeface="Old Standard TT"/>
                <a:ea typeface="Old Standard TT"/>
                <a:cs typeface="Old Standard TT"/>
                <a:sym typeface="Old Standard TT"/>
              </a:rPr>
            </a:br>
            <a:r>
              <a:rPr lang="en" sz="2133">
                <a:solidFill>
                  <a:schemeClr val="dk1"/>
                </a:solidFill>
                <a:latin typeface="Old Standard TT"/>
                <a:ea typeface="Old Standard TT"/>
                <a:cs typeface="Old Standard TT"/>
                <a:sym typeface="Old Standard TT"/>
              </a:rPr>
              <a:t> byte -&gt; short -&gt; char -&gt; int -&gt; long -&gt; float -&gt; double</a:t>
            </a:r>
            <a:endParaRPr sz="2133">
              <a:solidFill>
                <a:schemeClr val="dk1"/>
              </a:solidFill>
              <a:latin typeface="Old Standard TT"/>
              <a:ea typeface="Old Standard TT"/>
              <a:cs typeface="Old Standard TT"/>
              <a:sym typeface="Old Standard TT"/>
            </a:endParaRPr>
          </a:p>
          <a:p>
            <a:pPr marL="609585" indent="-440256">
              <a:lnSpc>
                <a:spcPct val="115000"/>
              </a:lnSpc>
              <a:buClr>
                <a:schemeClr val="dk1"/>
              </a:buClr>
              <a:buSzPts val="1600"/>
              <a:buChar char="●"/>
            </a:pPr>
            <a:r>
              <a:rPr lang="en" sz="2133" b="1">
                <a:solidFill>
                  <a:schemeClr val="dk1"/>
                </a:solidFill>
                <a:latin typeface="Old Standard TT"/>
                <a:ea typeface="Old Standard TT"/>
                <a:cs typeface="Old Standard TT"/>
                <a:sym typeface="Old Standard TT"/>
              </a:rPr>
              <a:t>Narrowing Casting</a:t>
            </a:r>
            <a:r>
              <a:rPr lang="en" sz="2133">
                <a:solidFill>
                  <a:schemeClr val="dk1"/>
                </a:solidFill>
                <a:latin typeface="Old Standard TT"/>
                <a:ea typeface="Old Standard TT"/>
                <a:cs typeface="Old Standard TT"/>
                <a:sym typeface="Old Standard TT"/>
              </a:rPr>
              <a:t> (manually) - converting a larger type to a smaller size type</a:t>
            </a:r>
            <a:br>
              <a:rPr lang="en" sz="2133">
                <a:solidFill>
                  <a:schemeClr val="dk1"/>
                </a:solidFill>
                <a:latin typeface="Old Standard TT"/>
                <a:ea typeface="Old Standard TT"/>
                <a:cs typeface="Old Standard TT"/>
                <a:sym typeface="Old Standard TT"/>
              </a:rPr>
            </a:br>
            <a:r>
              <a:rPr lang="en" sz="2133">
                <a:solidFill>
                  <a:schemeClr val="dk1"/>
                </a:solidFill>
                <a:latin typeface="Old Standard TT"/>
                <a:ea typeface="Old Standard TT"/>
                <a:cs typeface="Old Standard TT"/>
                <a:sym typeface="Old Standard TT"/>
              </a:rPr>
              <a:t> double -&gt; float -&gt; long -&gt; int -&gt; char -&gt; short -&gt; byte</a:t>
            </a:r>
            <a:endParaRPr sz="2800" b="1">
              <a:solidFill>
                <a:schemeClr val="dk1"/>
              </a:solidFill>
              <a:latin typeface="Old Standard TT"/>
              <a:ea typeface="Old Standard TT"/>
              <a:cs typeface="Old Standard TT"/>
              <a:sym typeface="Old Standard TT"/>
            </a:endParaRPr>
          </a:p>
        </p:txBody>
      </p:sp>
      <p:pic>
        <p:nvPicPr>
          <p:cNvPr id="238" name="Google Shape;238;p34"/>
          <p:cNvPicPr preferRelativeResize="0"/>
          <p:nvPr/>
        </p:nvPicPr>
        <p:blipFill>
          <a:blip r:embed="rId3">
            <a:alphaModFix/>
          </a:blip>
          <a:stretch>
            <a:fillRect/>
          </a:stretch>
        </p:blipFill>
        <p:spPr>
          <a:xfrm>
            <a:off x="566567" y="1674879"/>
            <a:ext cx="5476965" cy="2569100"/>
          </a:xfrm>
          <a:prstGeom prst="rect">
            <a:avLst/>
          </a:prstGeom>
          <a:noFill/>
          <a:ln>
            <a:noFill/>
          </a:ln>
        </p:spPr>
      </p:pic>
      <p:sp>
        <p:nvSpPr>
          <p:cNvPr id="239" name="Google Shape;239;p34"/>
          <p:cNvSpPr txBox="1"/>
          <p:nvPr/>
        </p:nvSpPr>
        <p:spPr>
          <a:xfrm>
            <a:off x="4394234" y="3467296"/>
            <a:ext cx="1811967" cy="615513"/>
          </a:xfrm>
          <a:prstGeom prst="rect">
            <a:avLst/>
          </a:prstGeom>
          <a:noFill/>
          <a:ln>
            <a:noFill/>
          </a:ln>
        </p:spPr>
        <p:txBody>
          <a:bodyPr spcFirstLastPara="1" wrap="square" lIns="121900" tIns="121900" rIns="121900" bIns="121900" anchor="t" anchorCtr="0">
            <a:spAutoFit/>
          </a:bodyPr>
          <a:lstStyle/>
          <a:p>
            <a:r>
              <a:rPr lang="en" sz="2400" dirty="0">
                <a:latin typeface="Old Standard TT"/>
                <a:ea typeface="Old Standard TT"/>
                <a:cs typeface="Old Standard TT"/>
                <a:sym typeface="Old Standard TT"/>
              </a:rPr>
              <a:t>Widening</a:t>
            </a:r>
            <a:endParaRPr sz="2400" dirty="0">
              <a:latin typeface="Old Standard TT"/>
              <a:ea typeface="Old Standard TT"/>
              <a:cs typeface="Old Standard TT"/>
              <a:sym typeface="Old Standard TT"/>
            </a:endParaRPr>
          </a:p>
        </p:txBody>
      </p:sp>
      <p:pic>
        <p:nvPicPr>
          <p:cNvPr id="240" name="Google Shape;240;p34"/>
          <p:cNvPicPr preferRelativeResize="0"/>
          <p:nvPr/>
        </p:nvPicPr>
        <p:blipFill>
          <a:blip r:embed="rId4">
            <a:alphaModFix/>
          </a:blip>
          <a:stretch>
            <a:fillRect/>
          </a:stretch>
        </p:blipFill>
        <p:spPr>
          <a:xfrm>
            <a:off x="6206201" y="1857761"/>
            <a:ext cx="5476967" cy="2569100"/>
          </a:xfrm>
          <a:prstGeom prst="rect">
            <a:avLst/>
          </a:prstGeom>
          <a:noFill/>
          <a:ln>
            <a:noFill/>
          </a:ln>
        </p:spPr>
      </p:pic>
      <p:sp>
        <p:nvSpPr>
          <p:cNvPr id="241" name="Google Shape;241;p34"/>
          <p:cNvSpPr txBox="1"/>
          <p:nvPr/>
        </p:nvSpPr>
        <p:spPr>
          <a:xfrm>
            <a:off x="9797167" y="3617581"/>
            <a:ext cx="1735200" cy="615513"/>
          </a:xfrm>
          <a:prstGeom prst="rect">
            <a:avLst/>
          </a:prstGeom>
          <a:noFill/>
          <a:ln>
            <a:noFill/>
          </a:ln>
        </p:spPr>
        <p:txBody>
          <a:bodyPr spcFirstLastPara="1" wrap="square" lIns="121900" tIns="121900" rIns="121900" bIns="121900" anchor="t" anchorCtr="0">
            <a:spAutoFit/>
          </a:bodyPr>
          <a:lstStyle/>
          <a:p>
            <a:r>
              <a:rPr lang="en" sz="2400">
                <a:latin typeface="Old Standard TT"/>
                <a:ea typeface="Old Standard TT"/>
                <a:cs typeface="Old Standard TT"/>
                <a:sym typeface="Old Standard TT"/>
              </a:rPr>
              <a:t>Narrowing</a:t>
            </a:r>
            <a:endParaRPr sz="2400">
              <a:latin typeface="Old Standard TT"/>
              <a:ea typeface="Old Standard TT"/>
              <a:cs typeface="Old Standard TT"/>
              <a:sym typeface="Old Standard TT"/>
            </a:endParaRPr>
          </a:p>
        </p:txBody>
      </p:sp>
    </p:spTree>
    <p:extLst>
      <p:ext uri="{BB962C8B-B14F-4D97-AF65-F5344CB8AC3E}">
        <p14:creationId xmlns:p14="http://schemas.microsoft.com/office/powerpoint/2010/main" val="2989832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1159733" y="494433"/>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Operators</a:t>
            </a:r>
            <a:endParaRPr sz="4000" dirty="0">
              <a:solidFill>
                <a:schemeClr val="dk1"/>
              </a:solidFill>
            </a:endParaRPr>
          </a:p>
        </p:txBody>
      </p:sp>
      <p:sp>
        <p:nvSpPr>
          <p:cNvPr id="247" name="Google Shape;247;p35"/>
          <p:cNvSpPr txBox="1"/>
          <p:nvPr/>
        </p:nvSpPr>
        <p:spPr>
          <a:xfrm>
            <a:off x="448533" y="3262567"/>
            <a:ext cx="10611200" cy="3488479"/>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2667" b="1" u="sng">
                <a:solidFill>
                  <a:schemeClr val="dk1"/>
                </a:solidFill>
                <a:latin typeface="Old Standard TT"/>
                <a:ea typeface="Old Standard TT"/>
                <a:cs typeface="Old Standard TT"/>
                <a:sym typeface="Old Standard TT"/>
              </a:rPr>
              <a:t>Java divides the operators into the following groups:</a:t>
            </a:r>
            <a:endParaRPr sz="2667" b="1" u="sng">
              <a:solidFill>
                <a:schemeClr val="dk1"/>
              </a:solidFill>
              <a:latin typeface="Old Standard TT"/>
              <a:ea typeface="Old Standard TT"/>
              <a:cs typeface="Old Standard TT"/>
              <a:sym typeface="Old Standard TT"/>
            </a:endParaRPr>
          </a:p>
          <a:p>
            <a:pPr marL="609585" indent="-431789">
              <a:lnSpc>
                <a:spcPct val="115000"/>
              </a:lnSpc>
              <a:spcBef>
                <a:spcPts val="1600"/>
              </a:spcBef>
              <a:buClr>
                <a:schemeClr val="dk1"/>
              </a:buClr>
              <a:buSzPts val="1500"/>
              <a:buChar char="●"/>
            </a:pPr>
            <a:r>
              <a:rPr lang="en" sz="2667">
                <a:solidFill>
                  <a:schemeClr val="dk1"/>
                </a:solidFill>
                <a:latin typeface="Old Standard TT"/>
                <a:ea typeface="Old Standard TT"/>
                <a:cs typeface="Old Standard TT"/>
                <a:sym typeface="Old Standard TT"/>
              </a:rPr>
              <a:t>Arithmetic operators</a:t>
            </a:r>
            <a:endParaRPr sz="2667">
              <a:solidFill>
                <a:schemeClr val="dk1"/>
              </a:solidFill>
              <a:latin typeface="Old Standard TT"/>
              <a:ea typeface="Old Standard TT"/>
              <a:cs typeface="Old Standard TT"/>
              <a:sym typeface="Old Standard TT"/>
            </a:endParaRPr>
          </a:p>
          <a:p>
            <a:pPr marL="609585" indent="-431789">
              <a:lnSpc>
                <a:spcPct val="115000"/>
              </a:lnSpc>
              <a:buClr>
                <a:schemeClr val="dk1"/>
              </a:buClr>
              <a:buSzPts val="1500"/>
              <a:buChar char="●"/>
            </a:pPr>
            <a:r>
              <a:rPr lang="en" sz="2667">
                <a:solidFill>
                  <a:schemeClr val="dk1"/>
                </a:solidFill>
                <a:latin typeface="Old Standard TT"/>
                <a:ea typeface="Old Standard TT"/>
                <a:cs typeface="Old Standard TT"/>
                <a:sym typeface="Old Standard TT"/>
              </a:rPr>
              <a:t>Assignment operators</a:t>
            </a:r>
            <a:endParaRPr sz="2667">
              <a:solidFill>
                <a:schemeClr val="dk1"/>
              </a:solidFill>
              <a:latin typeface="Old Standard TT"/>
              <a:ea typeface="Old Standard TT"/>
              <a:cs typeface="Old Standard TT"/>
              <a:sym typeface="Old Standard TT"/>
            </a:endParaRPr>
          </a:p>
          <a:p>
            <a:pPr marL="609585" indent="-431789">
              <a:lnSpc>
                <a:spcPct val="115000"/>
              </a:lnSpc>
              <a:buClr>
                <a:schemeClr val="dk1"/>
              </a:buClr>
              <a:buSzPts val="1500"/>
              <a:buChar char="●"/>
            </a:pPr>
            <a:r>
              <a:rPr lang="en" sz="2667">
                <a:solidFill>
                  <a:schemeClr val="dk1"/>
                </a:solidFill>
                <a:latin typeface="Old Standard TT"/>
                <a:ea typeface="Old Standard TT"/>
                <a:cs typeface="Old Standard TT"/>
                <a:sym typeface="Old Standard TT"/>
              </a:rPr>
              <a:t>Comparison operators</a:t>
            </a:r>
            <a:endParaRPr sz="2667">
              <a:solidFill>
                <a:schemeClr val="dk1"/>
              </a:solidFill>
              <a:latin typeface="Old Standard TT"/>
              <a:ea typeface="Old Standard TT"/>
              <a:cs typeface="Old Standard TT"/>
              <a:sym typeface="Old Standard TT"/>
            </a:endParaRPr>
          </a:p>
          <a:p>
            <a:pPr marL="609585" indent="-431789">
              <a:lnSpc>
                <a:spcPct val="115000"/>
              </a:lnSpc>
              <a:buClr>
                <a:schemeClr val="dk1"/>
              </a:buClr>
              <a:buSzPts val="1500"/>
              <a:buChar char="●"/>
            </a:pPr>
            <a:r>
              <a:rPr lang="en" sz="2667">
                <a:solidFill>
                  <a:schemeClr val="dk1"/>
                </a:solidFill>
                <a:latin typeface="Old Standard TT"/>
                <a:ea typeface="Old Standard TT"/>
                <a:cs typeface="Old Standard TT"/>
                <a:sym typeface="Old Standard TT"/>
              </a:rPr>
              <a:t>Logical operators</a:t>
            </a:r>
            <a:endParaRPr sz="2667">
              <a:solidFill>
                <a:schemeClr val="dk1"/>
              </a:solidFill>
              <a:latin typeface="Old Standard TT"/>
              <a:ea typeface="Old Standard TT"/>
              <a:cs typeface="Old Standard TT"/>
              <a:sym typeface="Old Standard TT"/>
            </a:endParaRPr>
          </a:p>
          <a:p>
            <a:pPr marL="609585" indent="-431789">
              <a:lnSpc>
                <a:spcPct val="115000"/>
              </a:lnSpc>
              <a:buClr>
                <a:schemeClr val="dk1"/>
              </a:buClr>
              <a:buSzPts val="1500"/>
              <a:buChar char="●"/>
            </a:pPr>
            <a:r>
              <a:rPr lang="en" sz="2667">
                <a:solidFill>
                  <a:schemeClr val="dk1"/>
                </a:solidFill>
                <a:latin typeface="Old Standard TT"/>
                <a:ea typeface="Old Standard TT"/>
                <a:cs typeface="Old Standard TT"/>
                <a:sym typeface="Old Standard TT"/>
              </a:rPr>
              <a:t>Bitwise operators</a:t>
            </a:r>
            <a:endParaRPr sz="2667">
              <a:solidFill>
                <a:schemeClr val="dk1"/>
              </a:solidFill>
              <a:latin typeface="Old Standard TT"/>
              <a:ea typeface="Old Standard TT"/>
              <a:cs typeface="Old Standard TT"/>
              <a:sym typeface="Old Standard TT"/>
            </a:endParaRPr>
          </a:p>
        </p:txBody>
      </p:sp>
      <p:sp>
        <p:nvSpPr>
          <p:cNvPr id="248" name="Google Shape;248;p35"/>
          <p:cNvSpPr txBox="1"/>
          <p:nvPr/>
        </p:nvSpPr>
        <p:spPr>
          <a:xfrm>
            <a:off x="602000" y="1757239"/>
            <a:ext cx="10765200" cy="1538842"/>
          </a:xfrm>
          <a:prstGeom prst="rect">
            <a:avLst/>
          </a:prstGeom>
          <a:noFill/>
          <a:ln>
            <a:noFill/>
          </a:ln>
        </p:spPr>
        <p:txBody>
          <a:bodyPr spcFirstLastPara="1" wrap="square" lIns="121900" tIns="121900" rIns="121900" bIns="121900" anchor="t" anchorCtr="0">
            <a:spAutoFit/>
          </a:bodyPr>
          <a:lstStyle/>
          <a:p>
            <a:r>
              <a:rPr lang="en" sz="2800">
                <a:solidFill>
                  <a:schemeClr val="dk1"/>
                </a:solidFill>
                <a:latin typeface="Old Standard TT"/>
                <a:ea typeface="Old Standard TT"/>
                <a:cs typeface="Old Standard TT"/>
                <a:sym typeface="Old Standard TT"/>
              </a:rPr>
              <a:t>int sum1 = 100 + 50;        // 150 (100 + 50)</a:t>
            </a:r>
            <a:endParaRPr sz="2800">
              <a:solidFill>
                <a:schemeClr val="dk1"/>
              </a:solidFill>
              <a:latin typeface="Old Standard TT"/>
              <a:ea typeface="Old Standard TT"/>
              <a:cs typeface="Old Standard TT"/>
              <a:sym typeface="Old Standard TT"/>
            </a:endParaRPr>
          </a:p>
          <a:p>
            <a:r>
              <a:rPr lang="en" sz="2800">
                <a:solidFill>
                  <a:schemeClr val="dk1"/>
                </a:solidFill>
                <a:latin typeface="Old Standard TT"/>
                <a:ea typeface="Old Standard TT"/>
                <a:cs typeface="Old Standard TT"/>
                <a:sym typeface="Old Standard TT"/>
              </a:rPr>
              <a:t>int sum2 = sum1 + 250;      // 400 (150 + 250)</a:t>
            </a:r>
            <a:endParaRPr sz="2800">
              <a:solidFill>
                <a:schemeClr val="dk1"/>
              </a:solidFill>
              <a:latin typeface="Old Standard TT"/>
              <a:ea typeface="Old Standard TT"/>
              <a:cs typeface="Old Standard TT"/>
              <a:sym typeface="Old Standard TT"/>
            </a:endParaRPr>
          </a:p>
          <a:p>
            <a:r>
              <a:rPr lang="en" sz="2800">
                <a:solidFill>
                  <a:schemeClr val="dk1"/>
                </a:solidFill>
                <a:latin typeface="Old Standard TT"/>
                <a:ea typeface="Old Standard TT"/>
                <a:cs typeface="Old Standard TT"/>
                <a:sym typeface="Old Standard TT"/>
              </a:rPr>
              <a:t>int sum3 = sum2 + sum2;     // 800 (400 + 400)</a:t>
            </a:r>
            <a:endParaRPr sz="2800">
              <a:solidFill>
                <a:schemeClr val="dk1"/>
              </a:solidFill>
              <a:latin typeface="Old Standard TT"/>
              <a:ea typeface="Old Standard TT"/>
              <a:cs typeface="Old Standard TT"/>
              <a:sym typeface="Old Standard TT"/>
            </a:endParaRPr>
          </a:p>
        </p:txBody>
      </p:sp>
      <p:pic>
        <p:nvPicPr>
          <p:cNvPr id="249" name="Google Shape;249;p35"/>
          <p:cNvPicPr preferRelativeResize="0"/>
          <p:nvPr/>
        </p:nvPicPr>
        <p:blipFill>
          <a:blip r:embed="rId3">
            <a:alphaModFix/>
          </a:blip>
          <a:stretch>
            <a:fillRect/>
          </a:stretch>
        </p:blipFill>
        <p:spPr>
          <a:xfrm>
            <a:off x="7675801" y="4278871"/>
            <a:ext cx="2266335" cy="2260100"/>
          </a:xfrm>
          <a:prstGeom prst="rect">
            <a:avLst/>
          </a:prstGeom>
          <a:noFill/>
          <a:ln>
            <a:noFill/>
          </a:ln>
        </p:spPr>
      </p:pic>
    </p:spTree>
    <p:extLst>
      <p:ext uri="{BB962C8B-B14F-4D97-AF65-F5344CB8AC3E}">
        <p14:creationId xmlns:p14="http://schemas.microsoft.com/office/powerpoint/2010/main" val="3842752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Google Shape;255;p36"/>
          <p:cNvSpPr txBox="1">
            <a:spLocks noGrp="1"/>
          </p:cNvSpPr>
          <p:nvPr>
            <p:ph type="title"/>
          </p:nvPr>
        </p:nvSpPr>
        <p:spPr>
          <a:xfrm>
            <a:off x="1058133" y="494433"/>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Booleans</a:t>
            </a:r>
            <a:endParaRPr sz="4000" dirty="0">
              <a:solidFill>
                <a:schemeClr val="dk1"/>
              </a:solidFill>
            </a:endParaRPr>
          </a:p>
        </p:txBody>
      </p:sp>
      <p:sp>
        <p:nvSpPr>
          <p:cNvPr id="256" name="Google Shape;256;p36"/>
          <p:cNvSpPr txBox="1"/>
          <p:nvPr/>
        </p:nvSpPr>
        <p:spPr>
          <a:xfrm>
            <a:off x="538533" y="1497815"/>
            <a:ext cx="11130800" cy="3615308"/>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2400" dirty="0">
                <a:solidFill>
                  <a:schemeClr val="dk1"/>
                </a:solidFill>
                <a:latin typeface="Old Standard TT"/>
                <a:ea typeface="Old Standard TT"/>
                <a:cs typeface="Old Standard TT"/>
                <a:sym typeface="Old Standard TT"/>
              </a:rPr>
              <a:t>Very often, in programming, you will need a data type that can only have one of two values, like:</a:t>
            </a:r>
            <a:endParaRPr sz="2400" dirty="0">
              <a:solidFill>
                <a:schemeClr val="dk1"/>
              </a:solidFill>
              <a:latin typeface="Old Standard TT"/>
              <a:ea typeface="Old Standard TT"/>
              <a:cs typeface="Old Standard TT"/>
              <a:sym typeface="Old Standard TT"/>
            </a:endParaRPr>
          </a:p>
          <a:p>
            <a:pPr marL="609585" indent="-397923">
              <a:lnSpc>
                <a:spcPct val="115000"/>
              </a:lnSpc>
              <a:spcBef>
                <a:spcPts val="1600"/>
              </a:spcBef>
              <a:buClr>
                <a:schemeClr val="dk1"/>
              </a:buClr>
              <a:buSzPts val="1100"/>
              <a:buChar char="●"/>
            </a:pPr>
            <a:r>
              <a:rPr lang="en" sz="2400" dirty="0">
                <a:solidFill>
                  <a:schemeClr val="dk1"/>
                </a:solidFill>
                <a:latin typeface="Old Standard TT"/>
                <a:ea typeface="Old Standard TT"/>
                <a:cs typeface="Old Standard TT"/>
                <a:sym typeface="Old Standard TT"/>
              </a:rPr>
              <a:t>YES / NO</a:t>
            </a:r>
            <a:endParaRPr sz="2400" dirty="0">
              <a:solidFill>
                <a:schemeClr val="dk1"/>
              </a:solidFill>
              <a:latin typeface="Old Standard TT"/>
              <a:ea typeface="Old Standard TT"/>
              <a:cs typeface="Old Standard TT"/>
              <a:sym typeface="Old Standard TT"/>
            </a:endParaRPr>
          </a:p>
          <a:p>
            <a:pPr marL="609585" indent="-397923">
              <a:lnSpc>
                <a:spcPct val="115000"/>
              </a:lnSpc>
              <a:buClr>
                <a:schemeClr val="dk1"/>
              </a:buClr>
              <a:buSzPts val="1100"/>
              <a:buChar char="●"/>
            </a:pPr>
            <a:r>
              <a:rPr lang="en" sz="2400" dirty="0">
                <a:solidFill>
                  <a:schemeClr val="dk1"/>
                </a:solidFill>
                <a:latin typeface="Old Standard TT"/>
                <a:ea typeface="Old Standard TT"/>
                <a:cs typeface="Old Standard TT"/>
                <a:sym typeface="Old Standard TT"/>
              </a:rPr>
              <a:t>ON / OFF</a:t>
            </a:r>
            <a:endParaRPr sz="2400" dirty="0">
              <a:solidFill>
                <a:schemeClr val="dk1"/>
              </a:solidFill>
              <a:latin typeface="Old Standard TT"/>
              <a:ea typeface="Old Standard TT"/>
              <a:cs typeface="Old Standard TT"/>
              <a:sym typeface="Old Standard TT"/>
            </a:endParaRPr>
          </a:p>
          <a:p>
            <a:pPr marL="609585" indent="-397923">
              <a:lnSpc>
                <a:spcPct val="115000"/>
              </a:lnSpc>
              <a:buClr>
                <a:schemeClr val="dk1"/>
              </a:buClr>
              <a:buSzPts val="1100"/>
              <a:buChar char="●"/>
            </a:pPr>
            <a:r>
              <a:rPr lang="en" sz="2400" dirty="0">
                <a:solidFill>
                  <a:schemeClr val="dk1"/>
                </a:solidFill>
                <a:latin typeface="Old Standard TT"/>
                <a:ea typeface="Old Standard TT"/>
                <a:cs typeface="Old Standard TT"/>
                <a:sym typeface="Old Standard TT"/>
              </a:rPr>
              <a:t>TRUE / FALSE</a:t>
            </a:r>
            <a:endParaRPr sz="2400" dirty="0">
              <a:solidFill>
                <a:schemeClr val="dk1"/>
              </a:solidFill>
              <a:latin typeface="Old Standard TT"/>
              <a:ea typeface="Old Standard TT"/>
              <a:cs typeface="Old Standard TT"/>
              <a:sym typeface="Old Standard TT"/>
            </a:endParaRPr>
          </a:p>
          <a:p>
            <a:pPr>
              <a:lnSpc>
                <a:spcPct val="115000"/>
              </a:lnSpc>
              <a:spcBef>
                <a:spcPts val="1600"/>
              </a:spcBef>
              <a:spcAft>
                <a:spcPts val="1600"/>
              </a:spcAft>
            </a:pPr>
            <a:r>
              <a:rPr lang="en" sz="2400" dirty="0">
                <a:solidFill>
                  <a:schemeClr val="dk1"/>
                </a:solidFill>
                <a:latin typeface="Old Standard TT"/>
                <a:ea typeface="Old Standard TT"/>
                <a:cs typeface="Old Standard TT"/>
                <a:sym typeface="Old Standard TT"/>
              </a:rPr>
              <a:t>For this, Java has a boolean data type, which can store true or false values.</a:t>
            </a:r>
            <a:endParaRPr sz="2400" dirty="0">
              <a:solidFill>
                <a:schemeClr val="dk1"/>
              </a:solidFill>
              <a:latin typeface="Old Standard TT"/>
              <a:ea typeface="Old Standard TT"/>
              <a:cs typeface="Old Standard TT"/>
              <a:sym typeface="Old Standard TT"/>
            </a:endParaRPr>
          </a:p>
        </p:txBody>
      </p:sp>
      <p:pic>
        <p:nvPicPr>
          <p:cNvPr id="257" name="Google Shape;257;p36"/>
          <p:cNvPicPr preferRelativeResize="0"/>
          <p:nvPr/>
        </p:nvPicPr>
        <p:blipFill>
          <a:blip r:embed="rId3">
            <a:alphaModFix/>
          </a:blip>
          <a:stretch>
            <a:fillRect/>
          </a:stretch>
        </p:blipFill>
        <p:spPr>
          <a:xfrm>
            <a:off x="3131820" y="4884523"/>
            <a:ext cx="6151310" cy="1744877"/>
          </a:xfrm>
          <a:prstGeom prst="rect">
            <a:avLst/>
          </a:prstGeom>
          <a:noFill/>
          <a:ln>
            <a:noFill/>
          </a:ln>
        </p:spPr>
      </p:pic>
    </p:spTree>
    <p:extLst>
      <p:ext uri="{BB962C8B-B14F-4D97-AF65-F5344CB8AC3E}">
        <p14:creationId xmlns:p14="http://schemas.microsoft.com/office/powerpoint/2010/main" val="310666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37"/>
          <p:cNvSpPr txBox="1">
            <a:spLocks noGrp="1"/>
          </p:cNvSpPr>
          <p:nvPr>
            <p:ph type="title"/>
          </p:nvPr>
        </p:nvSpPr>
        <p:spPr>
          <a:xfrm>
            <a:off x="956533" y="268776"/>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If ... Else</a:t>
            </a:r>
            <a:endParaRPr sz="4000" dirty="0">
              <a:solidFill>
                <a:schemeClr val="dk1"/>
              </a:solidFill>
            </a:endParaRPr>
          </a:p>
        </p:txBody>
      </p:sp>
      <p:sp>
        <p:nvSpPr>
          <p:cNvPr id="264" name="Google Shape;264;p37"/>
          <p:cNvSpPr txBox="1"/>
          <p:nvPr/>
        </p:nvSpPr>
        <p:spPr>
          <a:xfrm>
            <a:off x="610807" y="1466488"/>
            <a:ext cx="6506333" cy="4054403"/>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2400" dirty="0">
                <a:latin typeface="Old Standard TT"/>
                <a:ea typeface="Old Standard TT"/>
                <a:cs typeface="Old Standard TT"/>
                <a:sym typeface="Old Standard TT"/>
              </a:rPr>
              <a:t>Java supports the usual logical conditions from mathematics:</a:t>
            </a:r>
            <a:endParaRPr sz="2400" dirty="0">
              <a:latin typeface="Old Standard TT"/>
              <a:ea typeface="Old Standard TT"/>
              <a:cs typeface="Old Standard TT"/>
              <a:sym typeface="Old Standard TT"/>
            </a:endParaRPr>
          </a:p>
          <a:p>
            <a:pPr marL="609585" indent="-397923">
              <a:lnSpc>
                <a:spcPct val="115000"/>
              </a:lnSpc>
              <a:spcBef>
                <a:spcPts val="1600"/>
              </a:spcBef>
              <a:buClr>
                <a:schemeClr val="dk1"/>
              </a:buClr>
              <a:buSzPts val="1100"/>
              <a:buChar char="●"/>
            </a:pPr>
            <a:r>
              <a:rPr lang="en" sz="2400" b="1" dirty="0">
                <a:solidFill>
                  <a:schemeClr val="lt1"/>
                </a:solidFill>
                <a:latin typeface="Old Standard TT"/>
                <a:ea typeface="Old Standard TT"/>
                <a:cs typeface="Old Standard TT"/>
                <a:sym typeface="Old Standard TT"/>
              </a:rPr>
              <a:t>Less than</a:t>
            </a:r>
            <a:r>
              <a:rPr lang="en" sz="2400" b="1" dirty="0">
                <a:latin typeface="Old Standard TT"/>
                <a:ea typeface="Old Standard TT"/>
                <a:cs typeface="Old Standard TT"/>
                <a:sym typeface="Old Standard TT"/>
              </a:rPr>
              <a:t>: a &lt; b</a:t>
            </a:r>
            <a:endParaRPr sz="2400" b="1" dirty="0">
              <a:latin typeface="Old Standard TT"/>
              <a:ea typeface="Old Standard TT"/>
              <a:cs typeface="Old Standard TT"/>
              <a:sym typeface="Old Standard TT"/>
            </a:endParaRPr>
          </a:p>
          <a:p>
            <a:pPr marL="609585" indent="-397923">
              <a:lnSpc>
                <a:spcPct val="115000"/>
              </a:lnSpc>
              <a:buClr>
                <a:schemeClr val="dk1"/>
              </a:buClr>
              <a:buSzPts val="1100"/>
              <a:buChar char="●"/>
            </a:pPr>
            <a:r>
              <a:rPr lang="en" sz="2400" b="1" dirty="0">
                <a:latin typeface="Old Standard TT"/>
                <a:ea typeface="Old Standard TT"/>
                <a:cs typeface="Old Standard TT"/>
                <a:sym typeface="Old Standard TT"/>
              </a:rPr>
              <a:t>Less than or equal to: a &lt;= b</a:t>
            </a:r>
            <a:endParaRPr sz="2400" b="1" dirty="0">
              <a:latin typeface="Old Standard TT"/>
              <a:ea typeface="Old Standard TT"/>
              <a:cs typeface="Old Standard TT"/>
              <a:sym typeface="Old Standard TT"/>
            </a:endParaRPr>
          </a:p>
          <a:p>
            <a:pPr marL="609585" indent="-397923">
              <a:lnSpc>
                <a:spcPct val="115000"/>
              </a:lnSpc>
              <a:buClr>
                <a:schemeClr val="dk1"/>
              </a:buClr>
              <a:buSzPts val="1100"/>
              <a:buChar char="●"/>
            </a:pPr>
            <a:r>
              <a:rPr lang="en" sz="2400" b="1" dirty="0">
                <a:solidFill>
                  <a:schemeClr val="lt1"/>
                </a:solidFill>
                <a:latin typeface="Old Standard TT"/>
                <a:ea typeface="Old Standard TT"/>
                <a:cs typeface="Old Standard TT"/>
                <a:sym typeface="Old Standard TT"/>
              </a:rPr>
              <a:t>Greater than:</a:t>
            </a:r>
            <a:r>
              <a:rPr lang="en" sz="2400" b="1" dirty="0">
                <a:latin typeface="Old Standard TT"/>
                <a:ea typeface="Old Standard TT"/>
                <a:cs typeface="Old Standard TT"/>
                <a:sym typeface="Old Standard TT"/>
              </a:rPr>
              <a:t> a &gt; b</a:t>
            </a:r>
            <a:endParaRPr sz="2400" b="1" dirty="0">
              <a:latin typeface="Old Standard TT"/>
              <a:ea typeface="Old Standard TT"/>
              <a:cs typeface="Old Standard TT"/>
              <a:sym typeface="Old Standard TT"/>
            </a:endParaRPr>
          </a:p>
          <a:p>
            <a:pPr marL="609585" indent="-397923">
              <a:lnSpc>
                <a:spcPct val="115000"/>
              </a:lnSpc>
              <a:buClr>
                <a:schemeClr val="dk1"/>
              </a:buClr>
              <a:buSzPts val="1100"/>
              <a:buChar char="●"/>
            </a:pPr>
            <a:r>
              <a:rPr lang="en" sz="2400" b="1" dirty="0">
                <a:latin typeface="Old Standard TT"/>
                <a:ea typeface="Old Standard TT"/>
                <a:cs typeface="Old Standard TT"/>
                <a:sym typeface="Old Standard TT"/>
              </a:rPr>
              <a:t>Greater than or equal to: a &gt;= b</a:t>
            </a:r>
            <a:endParaRPr sz="2400" b="1" dirty="0">
              <a:latin typeface="Old Standard TT"/>
              <a:ea typeface="Old Standard TT"/>
              <a:cs typeface="Old Standard TT"/>
              <a:sym typeface="Old Standard TT"/>
            </a:endParaRPr>
          </a:p>
          <a:p>
            <a:pPr marL="609585" indent="-397923">
              <a:lnSpc>
                <a:spcPct val="115000"/>
              </a:lnSpc>
              <a:buClr>
                <a:schemeClr val="dk1"/>
              </a:buClr>
              <a:buSzPts val="1100"/>
              <a:buChar char="●"/>
            </a:pPr>
            <a:r>
              <a:rPr lang="en" sz="2400" b="1" dirty="0">
                <a:solidFill>
                  <a:schemeClr val="lt1"/>
                </a:solidFill>
                <a:latin typeface="Old Standard TT"/>
                <a:ea typeface="Old Standard TT"/>
                <a:cs typeface="Old Standard TT"/>
                <a:sym typeface="Old Standard TT"/>
              </a:rPr>
              <a:t>Equal to</a:t>
            </a:r>
            <a:r>
              <a:rPr lang="en" sz="2400" b="1" dirty="0">
                <a:latin typeface="Old Standard TT"/>
                <a:ea typeface="Old Standard TT"/>
                <a:cs typeface="Old Standard TT"/>
                <a:sym typeface="Old Standard TT"/>
              </a:rPr>
              <a:t> a == b</a:t>
            </a:r>
            <a:endParaRPr sz="2400" b="1" dirty="0">
              <a:latin typeface="Old Standard TT"/>
              <a:ea typeface="Old Standard TT"/>
              <a:cs typeface="Old Standard TT"/>
              <a:sym typeface="Old Standard TT"/>
            </a:endParaRPr>
          </a:p>
          <a:p>
            <a:pPr marL="609585" indent="-397923">
              <a:lnSpc>
                <a:spcPct val="115000"/>
              </a:lnSpc>
              <a:buClr>
                <a:schemeClr val="dk1"/>
              </a:buClr>
              <a:buSzPts val="1100"/>
              <a:buChar char="●"/>
            </a:pPr>
            <a:r>
              <a:rPr lang="en" sz="2400" b="1" dirty="0">
                <a:latin typeface="Old Standard TT"/>
                <a:ea typeface="Old Standard TT"/>
                <a:cs typeface="Old Standard TT"/>
                <a:sym typeface="Old Standard TT"/>
              </a:rPr>
              <a:t>Not Equal to: a != b</a:t>
            </a:r>
            <a:endParaRPr sz="2400" b="1" dirty="0">
              <a:latin typeface="Old Standard TT"/>
              <a:ea typeface="Old Standard TT"/>
              <a:cs typeface="Old Standard TT"/>
              <a:sym typeface="Old Standard TT"/>
            </a:endParaRPr>
          </a:p>
        </p:txBody>
      </p:sp>
      <p:pic>
        <p:nvPicPr>
          <p:cNvPr id="265" name="Google Shape;265;p37"/>
          <p:cNvPicPr preferRelativeResize="0"/>
          <p:nvPr/>
        </p:nvPicPr>
        <p:blipFill>
          <a:blip r:embed="rId3">
            <a:alphaModFix/>
          </a:blip>
          <a:stretch>
            <a:fillRect/>
          </a:stretch>
        </p:blipFill>
        <p:spPr>
          <a:xfrm>
            <a:off x="7025700" y="1409234"/>
            <a:ext cx="4809635" cy="3050500"/>
          </a:xfrm>
          <a:prstGeom prst="rect">
            <a:avLst/>
          </a:prstGeom>
          <a:noFill/>
          <a:ln>
            <a:noFill/>
          </a:ln>
        </p:spPr>
      </p:pic>
      <p:pic>
        <p:nvPicPr>
          <p:cNvPr id="266" name="Google Shape;266;p37"/>
          <p:cNvPicPr preferRelativeResize="0"/>
          <p:nvPr/>
        </p:nvPicPr>
        <p:blipFill>
          <a:blip r:embed="rId4">
            <a:alphaModFix/>
          </a:blip>
          <a:stretch>
            <a:fillRect/>
          </a:stretch>
        </p:blipFill>
        <p:spPr>
          <a:xfrm>
            <a:off x="4176967" y="4459734"/>
            <a:ext cx="7743303" cy="2398266"/>
          </a:xfrm>
          <a:prstGeom prst="rect">
            <a:avLst/>
          </a:prstGeom>
          <a:noFill/>
          <a:ln>
            <a:noFill/>
          </a:ln>
        </p:spPr>
      </p:pic>
    </p:spTree>
    <p:extLst>
      <p:ext uri="{BB962C8B-B14F-4D97-AF65-F5344CB8AC3E}">
        <p14:creationId xmlns:p14="http://schemas.microsoft.com/office/powerpoint/2010/main" val="2722190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38"/>
          <p:cNvSpPr txBox="1">
            <a:spLocks noGrp="1"/>
          </p:cNvSpPr>
          <p:nvPr>
            <p:ph type="title"/>
          </p:nvPr>
        </p:nvSpPr>
        <p:spPr>
          <a:xfrm>
            <a:off x="1058133" y="355068"/>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Switch</a:t>
            </a:r>
            <a:endParaRPr sz="4000" dirty="0">
              <a:solidFill>
                <a:schemeClr val="dk1"/>
              </a:solidFill>
            </a:endParaRPr>
          </a:p>
        </p:txBody>
      </p:sp>
      <p:pic>
        <p:nvPicPr>
          <p:cNvPr id="273" name="Google Shape;273;p38"/>
          <p:cNvPicPr preferRelativeResize="0"/>
          <p:nvPr/>
        </p:nvPicPr>
        <p:blipFill>
          <a:blip r:embed="rId3">
            <a:alphaModFix/>
          </a:blip>
          <a:stretch>
            <a:fillRect/>
          </a:stretch>
        </p:blipFill>
        <p:spPr>
          <a:xfrm>
            <a:off x="753334" y="1508102"/>
            <a:ext cx="4792333" cy="3864765"/>
          </a:xfrm>
          <a:prstGeom prst="rect">
            <a:avLst/>
          </a:prstGeom>
          <a:noFill/>
          <a:ln>
            <a:noFill/>
          </a:ln>
        </p:spPr>
      </p:pic>
      <p:pic>
        <p:nvPicPr>
          <p:cNvPr id="274" name="Google Shape;274;p38"/>
          <p:cNvPicPr preferRelativeResize="0"/>
          <p:nvPr/>
        </p:nvPicPr>
        <p:blipFill>
          <a:blip r:embed="rId4">
            <a:alphaModFix/>
          </a:blip>
          <a:stretch>
            <a:fillRect/>
          </a:stretch>
        </p:blipFill>
        <p:spPr>
          <a:xfrm>
            <a:off x="5472967" y="925233"/>
            <a:ext cx="4646735" cy="5189131"/>
          </a:xfrm>
          <a:prstGeom prst="rect">
            <a:avLst/>
          </a:prstGeom>
          <a:noFill/>
          <a:ln>
            <a:noFill/>
          </a:ln>
        </p:spPr>
      </p:pic>
    </p:spTree>
    <p:extLst>
      <p:ext uri="{BB962C8B-B14F-4D97-AF65-F5344CB8AC3E}">
        <p14:creationId xmlns:p14="http://schemas.microsoft.com/office/powerpoint/2010/main" val="325399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C3A0D5-D4D6-30AF-CF97-2ABD0B20A11A}"/>
              </a:ext>
            </a:extLst>
          </p:cNvPr>
          <p:cNvSpPr>
            <a:spLocks noGrp="1"/>
          </p:cNvSpPr>
          <p:nvPr>
            <p:ph type="subTitle" idx="1"/>
          </p:nvPr>
        </p:nvSpPr>
        <p:spPr>
          <a:xfrm>
            <a:off x="225911" y="3365368"/>
            <a:ext cx="11349318" cy="1916637"/>
          </a:xfrm>
        </p:spPr>
        <p:txBody>
          <a:bodyPr>
            <a:normAutofit fontScale="92500"/>
          </a:bodyPr>
          <a:lstStyle/>
          <a:p>
            <a:pPr marL="342900" indent="-342900" algn="l">
              <a:buFont typeface="Arial" panose="020B0604020202020204" pitchFamily="34" charset="0"/>
              <a:buChar char="•"/>
            </a:pPr>
            <a:r>
              <a:rPr lang="en-US" dirty="0"/>
              <a:t>Supporting Human Rights Defenders Working for Women’s and Girls’ Rights in </a:t>
            </a:r>
            <a:r>
              <a:rPr lang="en-US" dirty="0" smtClean="0"/>
              <a:t>Bangladesh.</a:t>
            </a:r>
            <a:endParaRPr lang="en-US" dirty="0"/>
          </a:p>
          <a:p>
            <a:pPr marL="342900" indent="-342900" algn="l">
              <a:buFont typeface="Arial" panose="020B0604020202020204" pitchFamily="34" charset="0"/>
              <a:buChar char="•"/>
            </a:pPr>
            <a:r>
              <a:rPr lang="en-US" dirty="0"/>
              <a:t>European Regional Development Fund – regional and urban </a:t>
            </a:r>
            <a:r>
              <a:rPr lang="en-US" dirty="0" smtClean="0"/>
              <a:t>development.</a:t>
            </a:r>
          </a:p>
          <a:p>
            <a:pPr marL="342900" indent="-342900" algn="l">
              <a:buFont typeface="Arial" panose="020B0604020202020204" pitchFamily="34" charset="0"/>
              <a:buChar char="•"/>
            </a:pPr>
            <a:r>
              <a:rPr lang="en-US" dirty="0"/>
              <a:t>European Social Fund – social inclusion and good governance.</a:t>
            </a:r>
          </a:p>
          <a:p>
            <a:pPr marL="342900" indent="-342900" algn="l">
              <a:buFont typeface="Arial" panose="020B0604020202020204" pitchFamily="34" charset="0"/>
              <a:buChar char="•"/>
            </a:pPr>
            <a:r>
              <a:rPr lang="en-US" dirty="0"/>
              <a:t>European Agricultural Fund for Rural Development.</a:t>
            </a:r>
          </a:p>
          <a:p>
            <a:pPr algn="l"/>
            <a:endParaRPr lang="en-US" dirty="0" smtClean="0"/>
          </a:p>
        </p:txBody>
      </p:sp>
      <p:sp>
        <p:nvSpPr>
          <p:cNvPr id="4" name="Title 3"/>
          <p:cNvSpPr txBox="1">
            <a:spLocks noGrp="1"/>
          </p:cNvSpPr>
          <p:nvPr>
            <p:ph type="ctrTitle"/>
          </p:nvPr>
        </p:nvSpPr>
        <p:spPr>
          <a:xfrm>
            <a:off x="3191435" y="2062819"/>
            <a:ext cx="6006353" cy="535531"/>
          </a:xfrm>
          <a:prstGeom prst="rect">
            <a:avLst/>
          </a:prstGeom>
          <a:noFill/>
        </p:spPr>
        <p:txBody>
          <a:bodyPr wrap="square" rtlCol="0">
            <a:spAutoFit/>
          </a:bodyPr>
          <a:lstStyle/>
          <a:p>
            <a:r>
              <a:rPr lang="en-US" sz="3200" b="1" dirty="0" smtClean="0"/>
              <a:t>The EU Projects in Bangladesh</a:t>
            </a:r>
            <a:endParaRPr lang="en-US" sz="3200" b="1" dirty="0"/>
          </a:p>
        </p:txBody>
      </p:sp>
    </p:spTree>
    <p:extLst>
      <p:ext uri="{BB962C8B-B14F-4D97-AF65-F5344CB8AC3E}">
        <p14:creationId xmlns:p14="http://schemas.microsoft.com/office/powerpoint/2010/main" val="1670084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39"/>
          <p:cNvSpPr txBox="1">
            <a:spLocks noGrp="1"/>
          </p:cNvSpPr>
          <p:nvPr>
            <p:ph type="title"/>
          </p:nvPr>
        </p:nvSpPr>
        <p:spPr>
          <a:xfrm>
            <a:off x="1058133" y="383673"/>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While Loop</a:t>
            </a:r>
            <a:endParaRPr sz="4000" dirty="0">
              <a:solidFill>
                <a:schemeClr val="dk1"/>
              </a:solidFill>
            </a:endParaRPr>
          </a:p>
        </p:txBody>
      </p:sp>
      <p:pic>
        <p:nvPicPr>
          <p:cNvPr id="281" name="Google Shape;281;p39"/>
          <p:cNvPicPr preferRelativeResize="0"/>
          <p:nvPr/>
        </p:nvPicPr>
        <p:blipFill>
          <a:blip r:embed="rId3">
            <a:alphaModFix/>
          </a:blip>
          <a:stretch>
            <a:fillRect/>
          </a:stretch>
        </p:blipFill>
        <p:spPr>
          <a:xfrm>
            <a:off x="1002902" y="1694234"/>
            <a:ext cx="4405199" cy="4452567"/>
          </a:xfrm>
          <a:prstGeom prst="rect">
            <a:avLst/>
          </a:prstGeom>
          <a:noFill/>
          <a:ln>
            <a:noFill/>
          </a:ln>
        </p:spPr>
      </p:pic>
      <p:pic>
        <p:nvPicPr>
          <p:cNvPr id="282" name="Google Shape;282;p39"/>
          <p:cNvPicPr preferRelativeResize="0"/>
          <p:nvPr/>
        </p:nvPicPr>
        <p:blipFill>
          <a:blip r:embed="rId4">
            <a:alphaModFix/>
          </a:blip>
          <a:stretch>
            <a:fillRect/>
          </a:stretch>
        </p:blipFill>
        <p:spPr>
          <a:xfrm>
            <a:off x="5916101" y="1506000"/>
            <a:ext cx="4223368" cy="4794701"/>
          </a:xfrm>
          <a:prstGeom prst="rect">
            <a:avLst/>
          </a:prstGeom>
          <a:noFill/>
          <a:ln>
            <a:noFill/>
          </a:ln>
        </p:spPr>
      </p:pic>
    </p:spTree>
    <p:extLst>
      <p:ext uri="{BB962C8B-B14F-4D97-AF65-F5344CB8AC3E}">
        <p14:creationId xmlns:p14="http://schemas.microsoft.com/office/powerpoint/2010/main" val="188529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1058133" y="401400"/>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For Loop</a:t>
            </a:r>
            <a:endParaRPr sz="4000" dirty="0">
              <a:solidFill>
                <a:schemeClr val="dk1"/>
              </a:solidFill>
            </a:endParaRPr>
          </a:p>
        </p:txBody>
      </p:sp>
      <p:pic>
        <p:nvPicPr>
          <p:cNvPr id="288" name="Google Shape;288;p40"/>
          <p:cNvPicPr preferRelativeResize="0"/>
          <p:nvPr/>
        </p:nvPicPr>
        <p:blipFill>
          <a:blip r:embed="rId3">
            <a:alphaModFix/>
          </a:blip>
          <a:stretch>
            <a:fillRect/>
          </a:stretch>
        </p:blipFill>
        <p:spPr>
          <a:xfrm>
            <a:off x="101601" y="1689742"/>
            <a:ext cx="5457265" cy="5080365"/>
          </a:xfrm>
          <a:prstGeom prst="rect">
            <a:avLst/>
          </a:prstGeom>
          <a:noFill/>
          <a:ln>
            <a:noFill/>
          </a:ln>
        </p:spPr>
      </p:pic>
      <p:pic>
        <p:nvPicPr>
          <p:cNvPr id="289" name="Google Shape;289;p40"/>
          <p:cNvPicPr preferRelativeResize="0"/>
          <p:nvPr/>
        </p:nvPicPr>
        <p:blipFill>
          <a:blip r:embed="rId4">
            <a:alphaModFix/>
          </a:blip>
          <a:stretch>
            <a:fillRect/>
          </a:stretch>
        </p:blipFill>
        <p:spPr>
          <a:xfrm>
            <a:off x="5558867" y="1957691"/>
            <a:ext cx="5815032" cy="4544468"/>
          </a:xfrm>
          <a:prstGeom prst="rect">
            <a:avLst/>
          </a:prstGeom>
          <a:noFill/>
          <a:ln>
            <a:noFill/>
          </a:ln>
        </p:spPr>
      </p:pic>
    </p:spTree>
    <p:extLst>
      <p:ext uri="{BB962C8B-B14F-4D97-AF65-F5344CB8AC3E}">
        <p14:creationId xmlns:p14="http://schemas.microsoft.com/office/powerpoint/2010/main" val="1267710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41"/>
          <p:cNvSpPr txBox="1">
            <a:spLocks noGrp="1"/>
          </p:cNvSpPr>
          <p:nvPr>
            <p:ph type="title"/>
          </p:nvPr>
        </p:nvSpPr>
        <p:spPr>
          <a:xfrm>
            <a:off x="1261333" y="494433"/>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Arrays</a:t>
            </a:r>
            <a:endParaRPr sz="4000" dirty="0">
              <a:solidFill>
                <a:schemeClr val="dk1"/>
              </a:solidFill>
            </a:endParaRPr>
          </a:p>
        </p:txBody>
      </p:sp>
      <p:sp>
        <p:nvSpPr>
          <p:cNvPr id="296" name="Google Shape;296;p41"/>
          <p:cNvSpPr txBox="1"/>
          <p:nvPr/>
        </p:nvSpPr>
        <p:spPr>
          <a:xfrm>
            <a:off x="648600" y="1428267"/>
            <a:ext cx="10894800" cy="2135929"/>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2400">
                <a:solidFill>
                  <a:schemeClr val="dk1"/>
                </a:solidFill>
                <a:latin typeface="Old Standard TT"/>
                <a:ea typeface="Old Standard TT"/>
                <a:cs typeface="Old Standard TT"/>
                <a:sym typeface="Old Standard TT"/>
              </a:rPr>
              <a:t>Arrays are used to store multiple values in a single variable, instead of declaring separate variables for each value.</a:t>
            </a:r>
            <a:endParaRPr sz="2400">
              <a:solidFill>
                <a:schemeClr val="dk1"/>
              </a:solidFill>
              <a:latin typeface="Old Standard TT"/>
              <a:ea typeface="Old Standard TT"/>
              <a:cs typeface="Old Standard TT"/>
              <a:sym typeface="Old Standard TT"/>
            </a:endParaRPr>
          </a:p>
          <a:p>
            <a:pPr>
              <a:lnSpc>
                <a:spcPct val="115000"/>
              </a:lnSpc>
              <a:spcBef>
                <a:spcPts val="1600"/>
              </a:spcBef>
              <a:spcAft>
                <a:spcPts val="1600"/>
              </a:spcAft>
            </a:pPr>
            <a:r>
              <a:rPr lang="en" sz="2400">
                <a:solidFill>
                  <a:schemeClr val="dk1"/>
                </a:solidFill>
                <a:latin typeface="Old Standard TT"/>
                <a:ea typeface="Old Standard TT"/>
                <a:cs typeface="Old Standard TT"/>
                <a:sym typeface="Old Standard TT"/>
              </a:rPr>
              <a:t>To declare an array, define the variable type with </a:t>
            </a:r>
            <a:r>
              <a:rPr lang="en" sz="2400" b="1">
                <a:solidFill>
                  <a:schemeClr val="dk1"/>
                </a:solidFill>
                <a:latin typeface="Old Standard TT"/>
                <a:ea typeface="Old Standard TT"/>
                <a:cs typeface="Old Standard TT"/>
                <a:sym typeface="Old Standard TT"/>
              </a:rPr>
              <a:t>square brackets</a:t>
            </a:r>
            <a:r>
              <a:rPr lang="en" sz="2400">
                <a:solidFill>
                  <a:schemeClr val="dk1"/>
                </a:solidFill>
                <a:latin typeface="Old Standard TT"/>
                <a:ea typeface="Old Standard TT"/>
                <a:cs typeface="Old Standard TT"/>
                <a:sym typeface="Old Standard TT"/>
              </a:rPr>
              <a:t>:</a:t>
            </a:r>
            <a:endParaRPr sz="2800">
              <a:solidFill>
                <a:schemeClr val="dk1"/>
              </a:solidFill>
              <a:latin typeface="Old Standard TT"/>
              <a:ea typeface="Old Standard TT"/>
              <a:cs typeface="Old Standard TT"/>
              <a:sym typeface="Old Standard TT"/>
            </a:endParaRPr>
          </a:p>
        </p:txBody>
      </p:sp>
      <p:pic>
        <p:nvPicPr>
          <p:cNvPr id="297" name="Google Shape;297;p41"/>
          <p:cNvPicPr preferRelativeResize="0"/>
          <p:nvPr/>
        </p:nvPicPr>
        <p:blipFill>
          <a:blip r:embed="rId3">
            <a:alphaModFix/>
          </a:blip>
          <a:stretch>
            <a:fillRect/>
          </a:stretch>
        </p:blipFill>
        <p:spPr>
          <a:xfrm>
            <a:off x="854934" y="3253234"/>
            <a:ext cx="10245701" cy="2848367"/>
          </a:xfrm>
          <a:prstGeom prst="rect">
            <a:avLst/>
          </a:prstGeom>
          <a:noFill/>
          <a:ln>
            <a:noFill/>
          </a:ln>
        </p:spPr>
      </p:pic>
    </p:spTree>
    <p:extLst>
      <p:ext uri="{BB962C8B-B14F-4D97-AF65-F5344CB8AC3E}">
        <p14:creationId xmlns:p14="http://schemas.microsoft.com/office/powerpoint/2010/main" val="3902701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Java Methods</a:t>
            </a:r>
            <a:endParaRPr>
              <a:solidFill>
                <a:schemeClr val="dk1"/>
              </a:solidFill>
            </a:endParaRPr>
          </a:p>
        </p:txBody>
      </p:sp>
    </p:spTree>
    <p:extLst>
      <p:ext uri="{BB962C8B-B14F-4D97-AF65-F5344CB8AC3E}">
        <p14:creationId xmlns:p14="http://schemas.microsoft.com/office/powerpoint/2010/main" val="1791496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title"/>
          </p:nvPr>
        </p:nvSpPr>
        <p:spPr>
          <a:xfrm>
            <a:off x="1058133" y="494433"/>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Method</a:t>
            </a:r>
            <a:endParaRPr sz="4000" dirty="0">
              <a:solidFill>
                <a:schemeClr val="dk1"/>
              </a:solidFill>
            </a:endParaRPr>
          </a:p>
        </p:txBody>
      </p:sp>
      <p:sp>
        <p:nvSpPr>
          <p:cNvPr id="309" name="Google Shape;309;p43"/>
          <p:cNvSpPr txBox="1"/>
          <p:nvPr/>
        </p:nvSpPr>
        <p:spPr>
          <a:xfrm>
            <a:off x="602000" y="1356033"/>
            <a:ext cx="10706000" cy="3036688"/>
          </a:xfrm>
          <a:prstGeom prst="rect">
            <a:avLst/>
          </a:prstGeom>
          <a:noFill/>
          <a:ln>
            <a:noFill/>
          </a:ln>
        </p:spPr>
        <p:txBody>
          <a:bodyPr spcFirstLastPara="1" wrap="square" lIns="121900" tIns="121900" rIns="121900" bIns="121900" anchor="t" anchorCtr="0">
            <a:spAutoFit/>
          </a:bodyPr>
          <a:lstStyle/>
          <a:p>
            <a:pPr marL="609585" indent="-482588">
              <a:spcBef>
                <a:spcPts val="1600"/>
              </a:spcBef>
              <a:buClr>
                <a:schemeClr val="dk1"/>
              </a:buClr>
              <a:buSzPts val="2100"/>
              <a:buFont typeface="Old Standard TT"/>
              <a:buChar char="●"/>
            </a:pPr>
            <a:r>
              <a:rPr lang="en" sz="2800" dirty="0">
                <a:solidFill>
                  <a:schemeClr val="dk1"/>
                </a:solidFill>
                <a:latin typeface="Old Standard TT"/>
                <a:ea typeface="Old Standard TT"/>
                <a:cs typeface="Old Standard TT"/>
                <a:sym typeface="Old Standard TT"/>
              </a:rPr>
              <a:t>A </a:t>
            </a:r>
            <a:r>
              <a:rPr lang="en" sz="2800" b="1" dirty="0">
                <a:solidFill>
                  <a:schemeClr val="dk1"/>
                </a:solidFill>
                <a:latin typeface="Old Standard TT"/>
                <a:ea typeface="Old Standard TT"/>
                <a:cs typeface="Old Standard TT"/>
                <a:sym typeface="Old Standard TT"/>
              </a:rPr>
              <a:t>method</a:t>
            </a:r>
            <a:r>
              <a:rPr lang="en" sz="2800" dirty="0">
                <a:solidFill>
                  <a:schemeClr val="dk1"/>
                </a:solidFill>
                <a:latin typeface="Old Standard TT"/>
                <a:ea typeface="Old Standard TT"/>
                <a:cs typeface="Old Standard TT"/>
                <a:sym typeface="Old Standard TT"/>
              </a:rPr>
              <a:t> is a block of code which only runs when it is called.</a:t>
            </a:r>
            <a:endParaRPr sz="2800" dirty="0">
              <a:solidFill>
                <a:schemeClr val="dk1"/>
              </a:solidFill>
              <a:latin typeface="Old Standard TT"/>
              <a:ea typeface="Old Standard TT"/>
              <a:cs typeface="Old Standard TT"/>
              <a:sym typeface="Old Standard TT"/>
            </a:endParaRPr>
          </a:p>
          <a:p>
            <a:pPr marL="609585" indent="-482588">
              <a:buClr>
                <a:schemeClr val="dk1"/>
              </a:buClr>
              <a:buSzPts val="2100"/>
              <a:buFont typeface="Old Standard TT"/>
              <a:buChar char="●"/>
            </a:pPr>
            <a:r>
              <a:rPr lang="en" sz="2800" dirty="0">
                <a:solidFill>
                  <a:schemeClr val="dk1"/>
                </a:solidFill>
                <a:latin typeface="Old Standard TT"/>
                <a:ea typeface="Old Standard TT"/>
                <a:cs typeface="Old Standard TT"/>
                <a:sym typeface="Old Standard TT"/>
              </a:rPr>
              <a:t>You can pass data, known as parameters, into a method.</a:t>
            </a:r>
            <a:endParaRPr sz="2800" dirty="0">
              <a:solidFill>
                <a:schemeClr val="dk1"/>
              </a:solidFill>
              <a:latin typeface="Old Standard TT"/>
              <a:ea typeface="Old Standard TT"/>
              <a:cs typeface="Old Standard TT"/>
              <a:sym typeface="Old Standard TT"/>
            </a:endParaRPr>
          </a:p>
          <a:p>
            <a:pPr marL="609585" indent="-482588" algn="just">
              <a:buClr>
                <a:schemeClr val="dk1"/>
              </a:buClr>
              <a:buSzPts val="2100"/>
              <a:buFont typeface="Old Standard TT"/>
              <a:buChar char="●"/>
            </a:pPr>
            <a:r>
              <a:rPr lang="en" sz="2800" dirty="0">
                <a:solidFill>
                  <a:schemeClr val="dk1"/>
                </a:solidFill>
                <a:latin typeface="Old Standard TT"/>
                <a:ea typeface="Old Standard TT"/>
                <a:cs typeface="Old Standard TT"/>
                <a:sym typeface="Old Standard TT"/>
              </a:rPr>
              <a:t>Methods are used to perform certain actions, and they are also known as </a:t>
            </a:r>
            <a:r>
              <a:rPr lang="en" sz="2800" b="1" dirty="0">
                <a:solidFill>
                  <a:schemeClr val="dk1"/>
                </a:solidFill>
                <a:latin typeface="Old Standard TT"/>
                <a:ea typeface="Old Standard TT"/>
                <a:cs typeface="Old Standard TT"/>
                <a:sym typeface="Old Standard TT"/>
              </a:rPr>
              <a:t>functions</a:t>
            </a:r>
            <a:r>
              <a:rPr lang="en" sz="2800" dirty="0">
                <a:solidFill>
                  <a:schemeClr val="dk1"/>
                </a:solidFill>
                <a:latin typeface="Old Standard TT"/>
                <a:ea typeface="Old Standard TT"/>
                <a:cs typeface="Old Standard TT"/>
                <a:sym typeface="Old Standard TT"/>
              </a:rPr>
              <a:t>.</a:t>
            </a:r>
            <a:endParaRPr sz="2800" dirty="0">
              <a:solidFill>
                <a:schemeClr val="dk1"/>
              </a:solidFill>
              <a:latin typeface="Old Standard TT"/>
              <a:ea typeface="Old Standard TT"/>
              <a:cs typeface="Old Standard TT"/>
              <a:sym typeface="Old Standard TT"/>
            </a:endParaRPr>
          </a:p>
          <a:p>
            <a:pPr marL="609585" indent="-482588">
              <a:buClr>
                <a:schemeClr val="dk1"/>
              </a:buClr>
              <a:buSzPts val="2100"/>
              <a:buFont typeface="Old Standard TT"/>
              <a:buChar char="●"/>
            </a:pPr>
            <a:r>
              <a:rPr lang="en" sz="2800" dirty="0">
                <a:solidFill>
                  <a:schemeClr val="dk1"/>
                </a:solidFill>
                <a:latin typeface="Old Standard TT"/>
                <a:ea typeface="Old Standard TT"/>
                <a:cs typeface="Old Standard TT"/>
                <a:sym typeface="Old Standard TT"/>
              </a:rPr>
              <a:t>Why use methods? To reuse code: define the code once, and use it many times.</a:t>
            </a:r>
            <a:endParaRPr sz="4000" dirty="0">
              <a:solidFill>
                <a:schemeClr val="dk1"/>
              </a:solidFill>
              <a:latin typeface="Old Standard TT"/>
              <a:ea typeface="Old Standard TT"/>
              <a:cs typeface="Old Standard TT"/>
              <a:sym typeface="Old Standard TT"/>
            </a:endParaRPr>
          </a:p>
        </p:txBody>
      </p:sp>
      <p:pic>
        <p:nvPicPr>
          <p:cNvPr id="310" name="Google Shape;310;p43"/>
          <p:cNvPicPr preferRelativeResize="0"/>
          <p:nvPr/>
        </p:nvPicPr>
        <p:blipFill>
          <a:blip r:embed="rId3">
            <a:alphaModFix/>
          </a:blip>
          <a:stretch>
            <a:fillRect/>
          </a:stretch>
        </p:blipFill>
        <p:spPr>
          <a:xfrm>
            <a:off x="1147501" y="4227400"/>
            <a:ext cx="5557065" cy="2403800"/>
          </a:xfrm>
          <a:prstGeom prst="rect">
            <a:avLst/>
          </a:prstGeom>
          <a:noFill/>
          <a:ln>
            <a:noFill/>
          </a:ln>
        </p:spPr>
      </p:pic>
      <p:sp>
        <p:nvSpPr>
          <p:cNvPr id="311" name="Google Shape;311;p43"/>
          <p:cNvSpPr txBox="1"/>
          <p:nvPr/>
        </p:nvSpPr>
        <p:spPr>
          <a:xfrm>
            <a:off x="6415283" y="3542077"/>
            <a:ext cx="5182000" cy="3424487"/>
          </a:xfrm>
          <a:prstGeom prst="rect">
            <a:avLst/>
          </a:prstGeom>
          <a:noFill/>
          <a:ln>
            <a:noFill/>
          </a:ln>
        </p:spPr>
        <p:txBody>
          <a:bodyPr spcFirstLastPara="1" wrap="square" lIns="121900" tIns="121900" rIns="121900" bIns="121900" anchor="t" anchorCtr="0">
            <a:spAutoFit/>
          </a:bodyPr>
          <a:lstStyle/>
          <a:p>
            <a:pPr marL="609585" indent="-397923">
              <a:lnSpc>
                <a:spcPct val="115000"/>
              </a:lnSpc>
              <a:spcBef>
                <a:spcPts val="1600"/>
              </a:spcBef>
              <a:buClr>
                <a:schemeClr val="dk1"/>
              </a:buClr>
              <a:buSzPts val="1100"/>
              <a:buChar char="●"/>
            </a:pPr>
            <a:r>
              <a:rPr lang="en" sz="2400" dirty="0">
                <a:solidFill>
                  <a:srgbClr val="FF0000"/>
                </a:solidFill>
                <a:latin typeface="Old Standard TT"/>
                <a:ea typeface="Old Standard TT"/>
                <a:cs typeface="Old Standard TT"/>
                <a:sym typeface="Old Standard TT"/>
              </a:rPr>
              <a:t>myMethod()</a:t>
            </a:r>
            <a:r>
              <a:rPr lang="en" sz="2400" dirty="0">
                <a:latin typeface="Old Standard TT"/>
                <a:ea typeface="Old Standard TT"/>
                <a:cs typeface="Old Standard TT"/>
                <a:sym typeface="Old Standard TT"/>
              </a:rPr>
              <a:t> is the name of the method</a:t>
            </a:r>
            <a:endParaRPr sz="2400" dirty="0">
              <a:latin typeface="Old Standard TT"/>
              <a:ea typeface="Old Standard TT"/>
              <a:cs typeface="Old Standard TT"/>
              <a:sym typeface="Old Standard TT"/>
            </a:endParaRPr>
          </a:p>
          <a:p>
            <a:pPr marL="609585" indent="-397923">
              <a:lnSpc>
                <a:spcPct val="115000"/>
              </a:lnSpc>
              <a:buClr>
                <a:schemeClr val="dk1"/>
              </a:buClr>
              <a:buSzPts val="1100"/>
              <a:buChar char="●"/>
            </a:pPr>
            <a:r>
              <a:rPr lang="en" sz="2400" dirty="0">
                <a:latin typeface="Old Standard TT"/>
                <a:ea typeface="Old Standard TT"/>
                <a:cs typeface="Old Standard TT"/>
                <a:sym typeface="Old Standard TT"/>
              </a:rPr>
              <a:t>static means that the method belongs to the Main class and not an object of the </a:t>
            </a:r>
            <a:r>
              <a:rPr lang="en" sz="2400" dirty="0">
                <a:solidFill>
                  <a:srgbClr val="980000"/>
                </a:solidFill>
                <a:latin typeface="Old Standard TT"/>
                <a:ea typeface="Old Standard TT"/>
                <a:cs typeface="Old Standard TT"/>
                <a:sym typeface="Old Standard TT"/>
              </a:rPr>
              <a:t>Main</a:t>
            </a:r>
            <a:r>
              <a:rPr lang="en" sz="2400" dirty="0">
                <a:latin typeface="Old Standard TT"/>
                <a:ea typeface="Old Standard TT"/>
                <a:cs typeface="Old Standard TT"/>
                <a:sym typeface="Old Standard TT"/>
              </a:rPr>
              <a:t> class. void means that this method does not have a return value.</a:t>
            </a:r>
            <a:endParaRPr sz="2400" dirty="0">
              <a:latin typeface="Old Standard TT"/>
              <a:ea typeface="Old Standard TT"/>
              <a:cs typeface="Old Standard TT"/>
              <a:sym typeface="Old Standard TT"/>
            </a:endParaRPr>
          </a:p>
        </p:txBody>
      </p:sp>
    </p:spTree>
    <p:extLst>
      <p:ext uri="{BB962C8B-B14F-4D97-AF65-F5344CB8AC3E}">
        <p14:creationId xmlns:p14="http://schemas.microsoft.com/office/powerpoint/2010/main" val="654166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1362933" y="372243"/>
            <a:ext cx="10611200" cy="8616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Java Method Parameters</a:t>
            </a:r>
            <a:endParaRPr sz="4000" dirty="0">
              <a:solidFill>
                <a:schemeClr val="dk1"/>
              </a:solidFill>
            </a:endParaRPr>
          </a:p>
        </p:txBody>
      </p:sp>
      <p:pic>
        <p:nvPicPr>
          <p:cNvPr id="317" name="Google Shape;317;p44"/>
          <p:cNvPicPr preferRelativeResize="0"/>
          <p:nvPr/>
        </p:nvPicPr>
        <p:blipFill>
          <a:blip r:embed="rId3">
            <a:alphaModFix/>
          </a:blip>
          <a:stretch>
            <a:fillRect/>
          </a:stretch>
        </p:blipFill>
        <p:spPr>
          <a:xfrm>
            <a:off x="569133" y="1388101"/>
            <a:ext cx="6808235" cy="4957665"/>
          </a:xfrm>
          <a:prstGeom prst="rect">
            <a:avLst/>
          </a:prstGeom>
          <a:noFill/>
          <a:ln>
            <a:noFill/>
          </a:ln>
        </p:spPr>
      </p:pic>
      <p:sp>
        <p:nvSpPr>
          <p:cNvPr id="318" name="Google Shape;318;p44"/>
          <p:cNvSpPr txBox="1"/>
          <p:nvPr/>
        </p:nvSpPr>
        <p:spPr>
          <a:xfrm>
            <a:off x="7930900" y="5193667"/>
            <a:ext cx="3942400" cy="1625148"/>
          </a:xfrm>
          <a:prstGeom prst="rect">
            <a:avLst/>
          </a:prstGeom>
          <a:noFill/>
          <a:ln>
            <a:noFill/>
          </a:ln>
        </p:spPr>
        <p:txBody>
          <a:bodyPr spcFirstLastPara="1" wrap="square" lIns="121900" tIns="121900" rIns="121900" bIns="121900" anchor="t" anchorCtr="0">
            <a:spAutoFit/>
          </a:bodyPr>
          <a:lstStyle/>
          <a:p>
            <a:pPr>
              <a:lnSpc>
                <a:spcPct val="115000"/>
              </a:lnSpc>
              <a:spcBef>
                <a:spcPts val="2400"/>
              </a:spcBef>
              <a:buClr>
                <a:schemeClr val="dk1"/>
              </a:buClr>
              <a:buSzPts val="1100"/>
            </a:pPr>
            <a:r>
              <a:rPr lang="en" sz="2267" b="1">
                <a:solidFill>
                  <a:schemeClr val="dk1"/>
                </a:solidFill>
                <a:latin typeface="Old Standard TT"/>
                <a:ea typeface="Old Standard TT"/>
                <a:cs typeface="Old Standard TT"/>
                <a:sym typeface="Old Standard TT"/>
              </a:rPr>
              <a:t>Parameters</a:t>
            </a:r>
            <a:endParaRPr sz="2267" b="1">
              <a:solidFill>
                <a:schemeClr val="dk1"/>
              </a:solidFill>
              <a:latin typeface="Old Standard TT"/>
              <a:ea typeface="Old Standard TT"/>
              <a:cs typeface="Old Standard TT"/>
              <a:sym typeface="Old Standard TT"/>
            </a:endParaRPr>
          </a:p>
          <a:p>
            <a:pPr>
              <a:lnSpc>
                <a:spcPct val="115000"/>
              </a:lnSpc>
              <a:spcBef>
                <a:spcPts val="1600"/>
              </a:spcBef>
              <a:spcAft>
                <a:spcPts val="1600"/>
              </a:spcAft>
            </a:pPr>
            <a:r>
              <a:rPr lang="en" sz="1467">
                <a:solidFill>
                  <a:schemeClr val="lt1"/>
                </a:solidFill>
                <a:latin typeface="Old Standard TT"/>
                <a:ea typeface="Old Standard TT"/>
                <a:cs typeface="Old Standard TT"/>
                <a:sym typeface="Old Standard TT"/>
              </a:rPr>
              <a:t>You can have as many parameters.</a:t>
            </a:r>
            <a:endParaRPr sz="2400">
              <a:solidFill>
                <a:schemeClr val="lt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48778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xfrm>
            <a:off x="2669763" y="494433"/>
            <a:ext cx="10611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Method Overloading</a:t>
            </a:r>
            <a:endParaRPr sz="4000" dirty="0">
              <a:solidFill>
                <a:schemeClr val="dk1"/>
              </a:solidFill>
            </a:endParaRPr>
          </a:p>
        </p:txBody>
      </p:sp>
      <p:sp>
        <p:nvSpPr>
          <p:cNvPr id="324" name="Google Shape;324;p45"/>
          <p:cNvSpPr txBox="1"/>
          <p:nvPr/>
        </p:nvSpPr>
        <p:spPr>
          <a:xfrm>
            <a:off x="2669763" y="1170144"/>
            <a:ext cx="10363600" cy="984845"/>
          </a:xfrm>
          <a:prstGeom prst="rect">
            <a:avLst/>
          </a:prstGeom>
          <a:noFill/>
          <a:ln>
            <a:noFill/>
          </a:ln>
        </p:spPr>
        <p:txBody>
          <a:bodyPr spcFirstLastPara="1" wrap="square" lIns="121900" tIns="121900" rIns="121900" bIns="121900" anchor="t" anchorCtr="0">
            <a:spAutoFit/>
          </a:bodyPr>
          <a:lstStyle/>
          <a:p>
            <a:r>
              <a:rPr lang="en" sz="2400" dirty="0">
                <a:solidFill>
                  <a:schemeClr val="dk1"/>
                </a:solidFill>
                <a:latin typeface="Old Standard TT"/>
                <a:ea typeface="Old Standard TT"/>
                <a:cs typeface="Old Standard TT"/>
                <a:sym typeface="Old Standard TT"/>
              </a:rPr>
              <a:t>With</a:t>
            </a:r>
            <a:r>
              <a:rPr lang="en" sz="2400" b="1" dirty="0">
                <a:solidFill>
                  <a:schemeClr val="dk1"/>
                </a:solidFill>
                <a:latin typeface="Old Standard TT"/>
                <a:ea typeface="Old Standard TT"/>
                <a:cs typeface="Old Standard TT"/>
                <a:sym typeface="Old Standard TT"/>
              </a:rPr>
              <a:t> method overloading</a:t>
            </a:r>
            <a:r>
              <a:rPr lang="en" sz="2400" dirty="0">
                <a:solidFill>
                  <a:schemeClr val="dk1"/>
                </a:solidFill>
                <a:latin typeface="Old Standard TT"/>
                <a:ea typeface="Old Standard TT"/>
                <a:cs typeface="Old Standard TT"/>
                <a:sym typeface="Old Standard TT"/>
              </a:rPr>
              <a:t>, multiple methods can have </a:t>
            </a:r>
            <a:endParaRPr lang="en" sz="2400" dirty="0" smtClean="0">
              <a:solidFill>
                <a:schemeClr val="dk1"/>
              </a:solidFill>
              <a:latin typeface="Old Standard TT"/>
              <a:ea typeface="Old Standard TT"/>
              <a:cs typeface="Old Standard TT"/>
              <a:sym typeface="Old Standard TT"/>
            </a:endParaRPr>
          </a:p>
          <a:p>
            <a:r>
              <a:rPr lang="en" sz="2400" dirty="0" smtClean="0">
                <a:solidFill>
                  <a:schemeClr val="dk1"/>
                </a:solidFill>
                <a:latin typeface="Old Standard TT"/>
                <a:ea typeface="Old Standard TT"/>
                <a:cs typeface="Old Standard TT"/>
                <a:sym typeface="Old Standard TT"/>
              </a:rPr>
              <a:t>the </a:t>
            </a:r>
            <a:r>
              <a:rPr lang="en" sz="2400" dirty="0">
                <a:solidFill>
                  <a:schemeClr val="dk1"/>
                </a:solidFill>
                <a:latin typeface="Old Standard TT"/>
                <a:ea typeface="Old Standard TT"/>
                <a:cs typeface="Old Standard TT"/>
                <a:sym typeface="Old Standard TT"/>
              </a:rPr>
              <a:t>same name with different parameters</a:t>
            </a:r>
            <a:endParaRPr sz="2267" dirty="0">
              <a:solidFill>
                <a:schemeClr val="dk1"/>
              </a:solidFill>
              <a:latin typeface="Old Standard TT"/>
              <a:ea typeface="Old Standard TT"/>
              <a:cs typeface="Old Standard TT"/>
              <a:sym typeface="Old Standard TT"/>
            </a:endParaRPr>
          </a:p>
        </p:txBody>
      </p:sp>
      <p:pic>
        <p:nvPicPr>
          <p:cNvPr id="325" name="Google Shape;325;p45"/>
          <p:cNvPicPr preferRelativeResize="0"/>
          <p:nvPr/>
        </p:nvPicPr>
        <p:blipFill>
          <a:blip r:embed="rId3">
            <a:alphaModFix/>
          </a:blip>
          <a:stretch>
            <a:fillRect/>
          </a:stretch>
        </p:blipFill>
        <p:spPr>
          <a:xfrm>
            <a:off x="1805794" y="2235867"/>
            <a:ext cx="8850655" cy="4622133"/>
          </a:xfrm>
          <a:prstGeom prst="rect">
            <a:avLst/>
          </a:prstGeom>
          <a:noFill/>
          <a:ln>
            <a:noFill/>
          </a:ln>
        </p:spPr>
      </p:pic>
    </p:spTree>
    <p:extLst>
      <p:ext uri="{BB962C8B-B14F-4D97-AF65-F5344CB8AC3E}">
        <p14:creationId xmlns:p14="http://schemas.microsoft.com/office/powerpoint/2010/main" val="2673737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2531333" y="395103"/>
            <a:ext cx="10611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Scope</a:t>
            </a:r>
            <a:endParaRPr sz="4000" dirty="0">
              <a:solidFill>
                <a:schemeClr val="dk1"/>
              </a:solidFill>
            </a:endParaRPr>
          </a:p>
        </p:txBody>
      </p:sp>
      <p:sp>
        <p:nvSpPr>
          <p:cNvPr id="331" name="Google Shape;331;p46"/>
          <p:cNvSpPr txBox="1"/>
          <p:nvPr/>
        </p:nvSpPr>
        <p:spPr>
          <a:xfrm>
            <a:off x="572333" y="1430931"/>
            <a:ext cx="10363600" cy="1364436"/>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spcAft>
                <a:spcPts val="1600"/>
              </a:spcAft>
            </a:pPr>
            <a:r>
              <a:rPr lang="en" sz="2000" dirty="0">
                <a:solidFill>
                  <a:schemeClr val="dk1"/>
                </a:solidFill>
                <a:highlight>
                  <a:schemeClr val="lt1"/>
                </a:highlight>
                <a:latin typeface="Old Standard TT"/>
                <a:ea typeface="Old Standard TT"/>
                <a:cs typeface="Old Standard TT"/>
                <a:sym typeface="Old Standard TT"/>
              </a:rPr>
              <a:t>In Java, variables are only accessible inside the region they are created. </a:t>
            </a:r>
            <a:r>
              <a:rPr lang="en" sz="2000" dirty="0">
                <a:solidFill>
                  <a:schemeClr val="dk1"/>
                </a:solidFill>
                <a:highlight>
                  <a:schemeClr val="lt1"/>
                </a:highlight>
                <a:latin typeface="Old Standard TT"/>
                <a:ea typeface="Old Standard TT"/>
                <a:cs typeface="Old Standard TT"/>
                <a:sym typeface="Old Standard TT"/>
              </a:rPr>
              <a:t/>
            </a:r>
            <a:br>
              <a:rPr lang="en" sz="2000" dirty="0">
                <a:solidFill>
                  <a:schemeClr val="dk1"/>
                </a:solidFill>
                <a:highlight>
                  <a:schemeClr val="lt1"/>
                </a:highlight>
                <a:latin typeface="Old Standard TT"/>
                <a:ea typeface="Old Standard TT"/>
                <a:cs typeface="Old Standard TT"/>
                <a:sym typeface="Old Standard TT"/>
              </a:rPr>
            </a:br>
            <a:r>
              <a:rPr lang="en" sz="2000" dirty="0" smtClean="0">
                <a:solidFill>
                  <a:schemeClr val="dk1"/>
                </a:solidFill>
                <a:highlight>
                  <a:schemeClr val="lt1"/>
                </a:highlight>
                <a:latin typeface="Old Standard TT"/>
                <a:ea typeface="Old Standard TT"/>
                <a:cs typeface="Old Standard TT"/>
                <a:sym typeface="Old Standard TT"/>
              </a:rPr>
              <a:t>This </a:t>
            </a:r>
            <a:r>
              <a:rPr lang="en" sz="2000" dirty="0">
                <a:solidFill>
                  <a:schemeClr val="dk1"/>
                </a:solidFill>
                <a:highlight>
                  <a:schemeClr val="lt1"/>
                </a:highlight>
                <a:latin typeface="Old Standard TT"/>
                <a:ea typeface="Old Standard TT"/>
                <a:cs typeface="Old Standard TT"/>
                <a:sym typeface="Old Standard TT"/>
              </a:rPr>
              <a:t>is called </a:t>
            </a:r>
            <a:r>
              <a:rPr lang="en" sz="2000" b="1" dirty="0">
                <a:solidFill>
                  <a:schemeClr val="dk1"/>
                </a:solidFill>
                <a:highlight>
                  <a:schemeClr val="lt1"/>
                </a:highlight>
                <a:latin typeface="Old Standard TT"/>
                <a:ea typeface="Old Standard TT"/>
                <a:cs typeface="Old Standard TT"/>
                <a:sym typeface="Old Standard TT"/>
              </a:rPr>
              <a:t>scope</a:t>
            </a:r>
            <a:r>
              <a:rPr lang="en" sz="2000" dirty="0">
                <a:solidFill>
                  <a:schemeClr val="dk1"/>
                </a:solidFill>
                <a:highlight>
                  <a:schemeClr val="lt1"/>
                </a:highlight>
                <a:latin typeface="Old Standard TT"/>
                <a:ea typeface="Old Standard TT"/>
                <a:cs typeface="Old Standard TT"/>
                <a:sym typeface="Old Standard TT"/>
              </a:rPr>
              <a:t>.</a:t>
            </a:r>
            <a:endParaRPr sz="2400" dirty="0">
              <a:solidFill>
                <a:schemeClr val="lt1"/>
              </a:solidFill>
              <a:highlight>
                <a:schemeClr val="lt1"/>
              </a:highlight>
              <a:latin typeface="Old Standard TT"/>
              <a:ea typeface="Old Standard TT"/>
              <a:cs typeface="Old Standard TT"/>
              <a:sym typeface="Old Standard TT"/>
            </a:endParaRPr>
          </a:p>
        </p:txBody>
      </p:sp>
      <p:pic>
        <p:nvPicPr>
          <p:cNvPr id="332" name="Google Shape;332;p46"/>
          <p:cNvPicPr preferRelativeResize="0"/>
          <p:nvPr/>
        </p:nvPicPr>
        <p:blipFill>
          <a:blip r:embed="rId3">
            <a:alphaModFix/>
          </a:blip>
          <a:stretch>
            <a:fillRect/>
          </a:stretch>
        </p:blipFill>
        <p:spPr>
          <a:xfrm>
            <a:off x="1424838" y="2795367"/>
            <a:ext cx="9282633" cy="4062633"/>
          </a:xfrm>
          <a:prstGeom prst="rect">
            <a:avLst/>
          </a:prstGeom>
          <a:noFill/>
          <a:ln>
            <a:noFill/>
          </a:ln>
        </p:spPr>
      </p:pic>
    </p:spTree>
    <p:extLst>
      <p:ext uri="{BB962C8B-B14F-4D97-AF65-F5344CB8AC3E}">
        <p14:creationId xmlns:p14="http://schemas.microsoft.com/office/powerpoint/2010/main" val="3247379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2541493" y="494433"/>
            <a:ext cx="10611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Recursion</a:t>
            </a:r>
            <a:endParaRPr sz="4000" dirty="0">
              <a:solidFill>
                <a:schemeClr val="dk1"/>
              </a:solidFill>
            </a:endParaRPr>
          </a:p>
        </p:txBody>
      </p:sp>
      <p:sp>
        <p:nvSpPr>
          <p:cNvPr id="338" name="Google Shape;338;p47"/>
          <p:cNvSpPr txBox="1"/>
          <p:nvPr/>
        </p:nvSpPr>
        <p:spPr>
          <a:xfrm>
            <a:off x="608553" y="1371325"/>
            <a:ext cx="9712737" cy="2631449"/>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sz="2000" dirty="0">
                <a:solidFill>
                  <a:schemeClr val="dk1"/>
                </a:solidFill>
                <a:highlight>
                  <a:schemeClr val="lt1"/>
                </a:highlight>
                <a:latin typeface="Old Standard TT"/>
                <a:ea typeface="Old Standard TT"/>
                <a:cs typeface="Old Standard TT"/>
                <a:sym typeface="Old Standard TT"/>
              </a:rPr>
              <a:t>Recursion is the technique of making a function call itself. This technique provides </a:t>
            </a:r>
            <a:r>
              <a:rPr lang="en" sz="2000" dirty="0" smtClean="0">
                <a:solidFill>
                  <a:schemeClr val="dk1"/>
                </a:solidFill>
                <a:highlight>
                  <a:schemeClr val="lt1"/>
                </a:highlight>
                <a:latin typeface="Old Standard TT"/>
                <a:ea typeface="Old Standard TT"/>
                <a:cs typeface="Old Standard TT"/>
                <a:sym typeface="Old Standard TT"/>
              </a:rPr>
              <a:t>a way to </a:t>
            </a:r>
            <a:r>
              <a:rPr lang="en" sz="2000" dirty="0">
                <a:solidFill>
                  <a:schemeClr val="dk1"/>
                </a:solidFill>
                <a:highlight>
                  <a:schemeClr val="lt1"/>
                </a:highlight>
                <a:latin typeface="Old Standard TT"/>
                <a:ea typeface="Old Standard TT"/>
                <a:cs typeface="Old Standard TT"/>
                <a:sym typeface="Old Standard TT"/>
              </a:rPr>
              <a:t>break complicated problems down into simple problems which are easier to solve.</a:t>
            </a:r>
            <a:endParaRPr sz="2000" dirty="0">
              <a:solidFill>
                <a:schemeClr val="dk1"/>
              </a:solidFill>
              <a:highlight>
                <a:schemeClr val="lt1"/>
              </a:highlight>
              <a:latin typeface="Old Standard TT"/>
              <a:ea typeface="Old Standard TT"/>
              <a:cs typeface="Old Standard TT"/>
              <a:sym typeface="Old Standard TT"/>
            </a:endParaRPr>
          </a:p>
          <a:p>
            <a:pPr>
              <a:lnSpc>
                <a:spcPct val="115000"/>
              </a:lnSpc>
              <a:spcBef>
                <a:spcPts val="1600"/>
              </a:spcBef>
              <a:spcAft>
                <a:spcPts val="1600"/>
              </a:spcAft>
            </a:pPr>
            <a:r>
              <a:rPr lang="en" sz="2000" dirty="0">
                <a:solidFill>
                  <a:schemeClr val="dk1"/>
                </a:solidFill>
                <a:highlight>
                  <a:schemeClr val="lt1"/>
                </a:highlight>
                <a:latin typeface="Old Standard TT"/>
                <a:ea typeface="Old Standard TT"/>
                <a:cs typeface="Old Standard TT"/>
                <a:sym typeface="Old Standard TT"/>
              </a:rPr>
              <a:t>Recursion may be a bit difficult to understand. The best way to figure out how it works is to experiment with it.</a:t>
            </a:r>
            <a:endParaRPr sz="2000" dirty="0">
              <a:solidFill>
                <a:schemeClr val="dk1"/>
              </a:solidFill>
              <a:highlight>
                <a:schemeClr val="lt1"/>
              </a:highlight>
              <a:latin typeface="Old Standard TT"/>
              <a:ea typeface="Old Standard TT"/>
              <a:cs typeface="Old Standard TT"/>
              <a:sym typeface="Old Standard TT"/>
            </a:endParaRPr>
          </a:p>
        </p:txBody>
      </p:sp>
      <p:pic>
        <p:nvPicPr>
          <p:cNvPr id="339" name="Google Shape;339;p47"/>
          <p:cNvPicPr preferRelativeResize="0"/>
          <p:nvPr/>
        </p:nvPicPr>
        <p:blipFill>
          <a:blip r:embed="rId3">
            <a:alphaModFix/>
          </a:blip>
          <a:stretch>
            <a:fillRect/>
          </a:stretch>
        </p:blipFill>
        <p:spPr>
          <a:xfrm>
            <a:off x="4027509" y="3383280"/>
            <a:ext cx="7639167" cy="3474720"/>
          </a:xfrm>
          <a:prstGeom prst="rect">
            <a:avLst/>
          </a:prstGeom>
          <a:noFill/>
          <a:ln>
            <a:noFill/>
          </a:ln>
        </p:spPr>
      </p:pic>
    </p:spTree>
    <p:extLst>
      <p:ext uri="{BB962C8B-B14F-4D97-AF65-F5344CB8AC3E}">
        <p14:creationId xmlns:p14="http://schemas.microsoft.com/office/powerpoint/2010/main" val="2423235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8"/>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Java Classes</a:t>
            </a:r>
            <a:endParaRPr>
              <a:solidFill>
                <a:schemeClr val="dk1"/>
              </a:solidFill>
            </a:endParaRPr>
          </a:p>
        </p:txBody>
      </p:sp>
    </p:spTree>
    <p:extLst>
      <p:ext uri="{BB962C8B-B14F-4D97-AF65-F5344CB8AC3E}">
        <p14:creationId xmlns:p14="http://schemas.microsoft.com/office/powerpoint/2010/main" val="422495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683600" y="250154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Programming</a:t>
            </a:r>
            <a:endParaRPr>
              <a:solidFill>
                <a:schemeClr val="dk1"/>
              </a:solidFill>
            </a:endParaRPr>
          </a:p>
        </p:txBody>
      </p:sp>
    </p:spTree>
    <p:extLst>
      <p:ext uri="{BB962C8B-B14F-4D97-AF65-F5344CB8AC3E}">
        <p14:creationId xmlns:p14="http://schemas.microsoft.com/office/powerpoint/2010/main" val="3320491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9"/>
          <p:cNvSpPr txBox="1">
            <a:spLocks noGrp="1"/>
          </p:cNvSpPr>
          <p:nvPr>
            <p:ph type="title"/>
          </p:nvPr>
        </p:nvSpPr>
        <p:spPr>
          <a:xfrm>
            <a:off x="2532603" y="326523"/>
            <a:ext cx="10611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OOP</a:t>
            </a:r>
            <a:endParaRPr sz="4000" dirty="0">
              <a:solidFill>
                <a:schemeClr val="dk1"/>
              </a:solidFill>
            </a:endParaRPr>
          </a:p>
        </p:txBody>
      </p:sp>
      <p:sp>
        <p:nvSpPr>
          <p:cNvPr id="352" name="Google Shape;352;p49"/>
          <p:cNvSpPr txBox="1"/>
          <p:nvPr/>
        </p:nvSpPr>
        <p:spPr>
          <a:xfrm>
            <a:off x="642843" y="1510073"/>
            <a:ext cx="11272800" cy="4960292"/>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sz="2000" dirty="0">
                <a:solidFill>
                  <a:schemeClr val="dk1"/>
                </a:solidFill>
                <a:latin typeface="Old Standard TT"/>
                <a:ea typeface="Old Standard TT"/>
                <a:cs typeface="Old Standard TT"/>
                <a:sym typeface="Old Standard TT"/>
              </a:rPr>
              <a:t>OOP stands for </a:t>
            </a:r>
            <a:r>
              <a:rPr lang="en" sz="2000" b="1" dirty="0">
                <a:solidFill>
                  <a:schemeClr val="dk1"/>
                </a:solidFill>
                <a:latin typeface="Old Standard TT"/>
                <a:ea typeface="Old Standard TT"/>
                <a:cs typeface="Old Standard TT"/>
                <a:sym typeface="Old Standard TT"/>
              </a:rPr>
              <a:t>Object-Oriented Programming</a:t>
            </a:r>
            <a:r>
              <a:rPr lang="en" sz="2000" dirty="0">
                <a:solidFill>
                  <a:schemeClr val="dk1"/>
                </a:solidFill>
                <a:latin typeface="Old Standard TT"/>
                <a:ea typeface="Old Standard TT"/>
                <a:cs typeface="Old Standard TT"/>
                <a:sym typeface="Old Standard TT"/>
              </a:rPr>
              <a:t>.</a:t>
            </a:r>
            <a:endParaRPr sz="2000" dirty="0">
              <a:solidFill>
                <a:schemeClr val="dk1"/>
              </a:solidFill>
              <a:latin typeface="Old Standard TT"/>
              <a:ea typeface="Old Standard TT"/>
              <a:cs typeface="Old Standard TT"/>
              <a:sym typeface="Old Standard TT"/>
            </a:endParaRPr>
          </a:p>
          <a:p>
            <a:pPr algn="just">
              <a:lnSpc>
                <a:spcPct val="115000"/>
              </a:lnSpc>
              <a:spcBef>
                <a:spcPts val="1600"/>
              </a:spcBef>
            </a:pPr>
            <a:r>
              <a:rPr lang="en" sz="2000" dirty="0">
                <a:solidFill>
                  <a:schemeClr val="dk1"/>
                </a:solidFill>
                <a:latin typeface="Old Standard TT"/>
                <a:ea typeface="Old Standard TT"/>
                <a:cs typeface="Old Standard TT"/>
                <a:sym typeface="Old Standard TT"/>
              </a:rPr>
              <a:t>Procedural programming is about writing procedures or methods that perform operations on the data, while object-oriented programming is about creating objects that contain both data and methods.</a:t>
            </a:r>
            <a:endParaRPr sz="2000" dirty="0">
              <a:solidFill>
                <a:schemeClr val="dk1"/>
              </a:solidFill>
              <a:latin typeface="Old Standard TT"/>
              <a:ea typeface="Old Standard TT"/>
              <a:cs typeface="Old Standard TT"/>
              <a:sym typeface="Old Standard TT"/>
            </a:endParaRPr>
          </a:p>
          <a:p>
            <a:pPr algn="just">
              <a:lnSpc>
                <a:spcPct val="115000"/>
              </a:lnSpc>
              <a:spcBef>
                <a:spcPts val="1600"/>
              </a:spcBef>
            </a:pPr>
            <a:r>
              <a:rPr lang="en" sz="2000" dirty="0">
                <a:solidFill>
                  <a:schemeClr val="dk1"/>
                </a:solidFill>
                <a:latin typeface="Old Standard TT"/>
                <a:ea typeface="Old Standard TT"/>
                <a:cs typeface="Old Standard TT"/>
                <a:sym typeface="Old Standard TT"/>
              </a:rPr>
              <a:t>Object-oriented programming has several advantages over procedural programming:</a:t>
            </a:r>
            <a:endParaRPr sz="2000" dirty="0">
              <a:solidFill>
                <a:schemeClr val="dk1"/>
              </a:solidFill>
              <a:latin typeface="Old Standard TT"/>
              <a:ea typeface="Old Standard TT"/>
              <a:cs typeface="Old Standard TT"/>
              <a:sym typeface="Old Standard TT"/>
            </a:endParaRPr>
          </a:p>
          <a:p>
            <a:pPr marL="609585" indent="-457189" algn="just">
              <a:lnSpc>
                <a:spcPct val="115000"/>
              </a:lnSpc>
              <a:spcBef>
                <a:spcPts val="1600"/>
              </a:spcBef>
              <a:buClr>
                <a:schemeClr val="dk1"/>
              </a:buClr>
              <a:buSzPts val="1800"/>
              <a:buFont typeface="Old Standard TT"/>
              <a:buChar char="●"/>
            </a:pPr>
            <a:r>
              <a:rPr lang="en" sz="2000" dirty="0">
                <a:solidFill>
                  <a:schemeClr val="dk1"/>
                </a:solidFill>
                <a:latin typeface="Old Standard TT"/>
                <a:ea typeface="Old Standard TT"/>
                <a:cs typeface="Old Standard TT"/>
                <a:sym typeface="Old Standard TT"/>
              </a:rPr>
              <a:t>OOP is faster and easier to execute</a:t>
            </a:r>
            <a:endParaRPr sz="2000" dirty="0">
              <a:solidFill>
                <a:schemeClr val="dk1"/>
              </a:solidFill>
              <a:latin typeface="Old Standard TT"/>
              <a:ea typeface="Old Standard TT"/>
              <a:cs typeface="Old Standard TT"/>
              <a:sym typeface="Old Standard TT"/>
            </a:endParaRPr>
          </a:p>
          <a:p>
            <a:pPr marL="609585" indent="-457189" algn="just">
              <a:lnSpc>
                <a:spcPct val="115000"/>
              </a:lnSpc>
              <a:buClr>
                <a:schemeClr val="dk1"/>
              </a:buClr>
              <a:buSzPts val="1800"/>
              <a:buFont typeface="Old Standard TT"/>
              <a:buChar char="●"/>
            </a:pPr>
            <a:r>
              <a:rPr lang="en" sz="2000" dirty="0">
                <a:solidFill>
                  <a:schemeClr val="dk1"/>
                </a:solidFill>
                <a:latin typeface="Old Standard TT"/>
                <a:ea typeface="Old Standard TT"/>
                <a:cs typeface="Old Standard TT"/>
                <a:sym typeface="Old Standard TT"/>
              </a:rPr>
              <a:t>OOP provides a clear structure for the programs</a:t>
            </a:r>
            <a:endParaRPr sz="2000" dirty="0">
              <a:solidFill>
                <a:schemeClr val="dk1"/>
              </a:solidFill>
              <a:latin typeface="Old Standard TT"/>
              <a:ea typeface="Old Standard TT"/>
              <a:cs typeface="Old Standard TT"/>
              <a:sym typeface="Old Standard TT"/>
            </a:endParaRPr>
          </a:p>
          <a:p>
            <a:pPr marL="609585" indent="-457189" algn="just">
              <a:lnSpc>
                <a:spcPct val="115000"/>
              </a:lnSpc>
              <a:buClr>
                <a:schemeClr val="dk1"/>
              </a:buClr>
              <a:buSzPts val="1800"/>
              <a:buFont typeface="Old Standard TT"/>
              <a:buChar char="●"/>
            </a:pPr>
            <a:r>
              <a:rPr lang="en" sz="2000" dirty="0">
                <a:solidFill>
                  <a:schemeClr val="dk1"/>
                </a:solidFill>
                <a:latin typeface="Old Standard TT"/>
                <a:ea typeface="Old Standard TT"/>
                <a:cs typeface="Old Standard TT"/>
                <a:sym typeface="Old Standard TT"/>
              </a:rPr>
              <a:t>OOP helps to keep the Java code DRY "Don't Repeat Yourself", and makes the code easier to maintain, modify and debug</a:t>
            </a:r>
            <a:endParaRPr sz="2000" dirty="0">
              <a:solidFill>
                <a:schemeClr val="dk1"/>
              </a:solidFill>
              <a:latin typeface="Old Standard TT"/>
              <a:ea typeface="Old Standard TT"/>
              <a:cs typeface="Old Standard TT"/>
              <a:sym typeface="Old Standard TT"/>
            </a:endParaRPr>
          </a:p>
          <a:p>
            <a:pPr marL="609585" indent="-457189" algn="just">
              <a:lnSpc>
                <a:spcPct val="115000"/>
              </a:lnSpc>
              <a:buClr>
                <a:schemeClr val="dk1"/>
              </a:buClr>
              <a:buSzPts val="1800"/>
              <a:buFont typeface="Old Standard TT"/>
              <a:buChar char="●"/>
            </a:pPr>
            <a:r>
              <a:rPr lang="en" sz="2000" dirty="0">
                <a:solidFill>
                  <a:schemeClr val="dk1"/>
                </a:solidFill>
                <a:latin typeface="Old Standard TT"/>
                <a:ea typeface="Old Standard TT"/>
                <a:cs typeface="Old Standard TT"/>
                <a:sym typeface="Old Standard TT"/>
              </a:rPr>
              <a:t>OOP makes it possible to create full reusable applications with less code and shorter development time</a:t>
            </a:r>
            <a:endParaRPr sz="2800"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2806533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0"/>
          <p:cNvSpPr txBox="1">
            <a:spLocks noGrp="1"/>
          </p:cNvSpPr>
          <p:nvPr>
            <p:ph type="title"/>
          </p:nvPr>
        </p:nvSpPr>
        <p:spPr>
          <a:xfrm>
            <a:off x="2549887" y="494433"/>
            <a:ext cx="100924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Java Classes/Objects</a:t>
            </a:r>
            <a:endParaRPr sz="4000">
              <a:solidFill>
                <a:schemeClr val="dk1"/>
              </a:solidFill>
            </a:endParaRPr>
          </a:p>
        </p:txBody>
      </p:sp>
      <p:sp>
        <p:nvSpPr>
          <p:cNvPr id="358" name="Google Shape;358;p50"/>
          <p:cNvSpPr txBox="1"/>
          <p:nvPr/>
        </p:nvSpPr>
        <p:spPr>
          <a:xfrm>
            <a:off x="562833" y="1529490"/>
            <a:ext cx="11272800" cy="3756501"/>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sz="2533" dirty="0">
                <a:solidFill>
                  <a:schemeClr val="dk1"/>
                </a:solidFill>
                <a:latin typeface="Old Standard TT"/>
                <a:ea typeface="Old Standard TT"/>
                <a:cs typeface="Old Standard TT"/>
                <a:sym typeface="Old Standard TT"/>
              </a:rPr>
              <a:t>Java is an object-oriented programming language.</a:t>
            </a:r>
            <a:endParaRPr sz="2533" dirty="0">
              <a:solidFill>
                <a:schemeClr val="dk1"/>
              </a:solidFill>
              <a:latin typeface="Old Standard TT"/>
              <a:ea typeface="Old Standard TT"/>
              <a:cs typeface="Old Standard TT"/>
              <a:sym typeface="Old Standard TT"/>
            </a:endParaRPr>
          </a:p>
          <a:p>
            <a:pPr algn="just">
              <a:lnSpc>
                <a:spcPct val="115000"/>
              </a:lnSpc>
              <a:spcBef>
                <a:spcPts val="1600"/>
              </a:spcBef>
            </a:pPr>
            <a:r>
              <a:rPr lang="en" sz="2533" dirty="0">
                <a:solidFill>
                  <a:schemeClr val="dk1"/>
                </a:solidFill>
                <a:latin typeface="Old Standard TT"/>
                <a:ea typeface="Old Standard TT"/>
                <a:cs typeface="Old Standard TT"/>
                <a:sym typeface="Old Standard TT"/>
              </a:rPr>
              <a:t>Everything in Java is associated with classes and objects, along with its attributes and methods. For example: in real life, a car is an object. The car has </a:t>
            </a:r>
            <a:r>
              <a:rPr lang="en" sz="2533" b="1" dirty="0">
                <a:solidFill>
                  <a:schemeClr val="dk1"/>
                </a:solidFill>
                <a:latin typeface="Old Standard TT"/>
                <a:ea typeface="Old Standard TT"/>
                <a:cs typeface="Old Standard TT"/>
                <a:sym typeface="Old Standard TT"/>
              </a:rPr>
              <a:t>attributes</a:t>
            </a:r>
            <a:r>
              <a:rPr lang="en" sz="2533" dirty="0">
                <a:solidFill>
                  <a:schemeClr val="dk1"/>
                </a:solidFill>
                <a:latin typeface="Old Standard TT"/>
                <a:ea typeface="Old Standard TT"/>
                <a:cs typeface="Old Standard TT"/>
                <a:sym typeface="Old Standard TT"/>
              </a:rPr>
              <a:t>, such as weight and color, and </a:t>
            </a:r>
            <a:r>
              <a:rPr lang="en" sz="2533" b="1" dirty="0">
                <a:solidFill>
                  <a:schemeClr val="dk1"/>
                </a:solidFill>
                <a:latin typeface="Old Standard TT"/>
                <a:ea typeface="Old Standard TT"/>
                <a:cs typeface="Old Standard TT"/>
                <a:sym typeface="Old Standard TT"/>
              </a:rPr>
              <a:t>methods</a:t>
            </a:r>
            <a:r>
              <a:rPr lang="en" sz="2533" dirty="0">
                <a:solidFill>
                  <a:schemeClr val="dk1"/>
                </a:solidFill>
                <a:latin typeface="Old Standard TT"/>
                <a:ea typeface="Old Standard TT"/>
                <a:cs typeface="Old Standard TT"/>
                <a:sym typeface="Old Standard TT"/>
              </a:rPr>
              <a:t>, such as drive and brake.</a:t>
            </a:r>
            <a:endParaRPr sz="2533" dirty="0">
              <a:solidFill>
                <a:schemeClr val="dk1"/>
              </a:solidFill>
              <a:latin typeface="Old Standard TT"/>
              <a:ea typeface="Old Standard TT"/>
              <a:cs typeface="Old Standard TT"/>
              <a:sym typeface="Old Standard TT"/>
            </a:endParaRPr>
          </a:p>
          <a:p>
            <a:pPr algn="just">
              <a:lnSpc>
                <a:spcPct val="115000"/>
              </a:lnSpc>
              <a:spcBef>
                <a:spcPts val="1600"/>
              </a:spcBef>
              <a:spcAft>
                <a:spcPts val="1600"/>
              </a:spcAft>
            </a:pPr>
            <a:r>
              <a:rPr lang="en" sz="2533" dirty="0">
                <a:solidFill>
                  <a:schemeClr val="dk1"/>
                </a:solidFill>
                <a:latin typeface="Old Standard TT"/>
                <a:ea typeface="Old Standard TT"/>
                <a:cs typeface="Old Standard TT"/>
                <a:sym typeface="Old Standard TT"/>
              </a:rPr>
              <a:t>A Class is like an object constructor, or a "blueprint" for creating objects.</a:t>
            </a:r>
            <a:endParaRPr sz="3467" dirty="0">
              <a:solidFill>
                <a:schemeClr val="dk1"/>
              </a:solidFill>
              <a:latin typeface="Old Standard TT"/>
              <a:ea typeface="Old Standard TT"/>
              <a:cs typeface="Old Standard TT"/>
              <a:sym typeface="Old Standard TT"/>
            </a:endParaRPr>
          </a:p>
        </p:txBody>
      </p:sp>
      <p:pic>
        <p:nvPicPr>
          <p:cNvPr id="359" name="Google Shape;359;p50"/>
          <p:cNvPicPr preferRelativeResize="0"/>
          <p:nvPr/>
        </p:nvPicPr>
        <p:blipFill>
          <a:blip r:embed="rId3">
            <a:alphaModFix/>
          </a:blip>
          <a:stretch>
            <a:fillRect/>
          </a:stretch>
        </p:blipFill>
        <p:spPr>
          <a:xfrm>
            <a:off x="6217920" y="4949190"/>
            <a:ext cx="5063490" cy="1908810"/>
          </a:xfrm>
          <a:prstGeom prst="rect">
            <a:avLst/>
          </a:prstGeom>
          <a:noFill/>
          <a:ln>
            <a:noFill/>
          </a:ln>
        </p:spPr>
      </p:pic>
    </p:spTree>
    <p:extLst>
      <p:ext uri="{BB962C8B-B14F-4D97-AF65-F5344CB8AC3E}">
        <p14:creationId xmlns:p14="http://schemas.microsoft.com/office/powerpoint/2010/main" val="3976877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1"/>
          <p:cNvSpPr txBox="1">
            <a:spLocks noGrp="1"/>
          </p:cNvSpPr>
          <p:nvPr>
            <p:ph type="title"/>
          </p:nvPr>
        </p:nvSpPr>
        <p:spPr>
          <a:xfrm>
            <a:off x="2588483" y="431558"/>
            <a:ext cx="10611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Class Attributes</a:t>
            </a:r>
            <a:endParaRPr sz="4000" dirty="0">
              <a:solidFill>
                <a:schemeClr val="dk1"/>
              </a:solidFill>
            </a:endParaRPr>
          </a:p>
        </p:txBody>
      </p:sp>
      <p:sp>
        <p:nvSpPr>
          <p:cNvPr id="365" name="Google Shape;365;p51"/>
          <p:cNvSpPr txBox="1"/>
          <p:nvPr/>
        </p:nvSpPr>
        <p:spPr>
          <a:xfrm>
            <a:off x="557300" y="1403708"/>
            <a:ext cx="11272800" cy="1104814"/>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spcAft>
                <a:spcPts val="1600"/>
              </a:spcAft>
            </a:pPr>
            <a:r>
              <a:rPr lang="en" sz="2533" dirty="0">
                <a:solidFill>
                  <a:schemeClr val="dk1"/>
                </a:solidFill>
                <a:highlight>
                  <a:schemeClr val="lt1"/>
                </a:highlight>
                <a:latin typeface="Old Standard TT"/>
                <a:ea typeface="Old Standard TT"/>
                <a:cs typeface="Old Standard TT"/>
                <a:sym typeface="Old Standard TT"/>
              </a:rPr>
              <a:t>Create a class called "Main" with two attributes: x and y:</a:t>
            </a:r>
            <a:endParaRPr sz="3467" dirty="0">
              <a:solidFill>
                <a:schemeClr val="dk1"/>
              </a:solidFill>
              <a:highlight>
                <a:schemeClr val="lt1"/>
              </a:highlight>
              <a:latin typeface="Old Standard TT"/>
              <a:ea typeface="Old Standard TT"/>
              <a:cs typeface="Old Standard TT"/>
              <a:sym typeface="Old Standard TT"/>
            </a:endParaRPr>
          </a:p>
        </p:txBody>
      </p:sp>
      <p:pic>
        <p:nvPicPr>
          <p:cNvPr id="366" name="Google Shape;366;p51"/>
          <p:cNvPicPr preferRelativeResize="0"/>
          <p:nvPr/>
        </p:nvPicPr>
        <p:blipFill>
          <a:blip r:embed="rId3">
            <a:alphaModFix/>
          </a:blip>
          <a:stretch>
            <a:fillRect/>
          </a:stretch>
        </p:blipFill>
        <p:spPr>
          <a:xfrm>
            <a:off x="557300" y="2186434"/>
            <a:ext cx="7799768" cy="4022167"/>
          </a:xfrm>
          <a:prstGeom prst="rect">
            <a:avLst/>
          </a:prstGeom>
          <a:noFill/>
          <a:ln>
            <a:noFill/>
          </a:ln>
        </p:spPr>
      </p:pic>
      <p:sp>
        <p:nvSpPr>
          <p:cNvPr id="367" name="Google Shape;367;p51"/>
          <p:cNvSpPr txBox="1"/>
          <p:nvPr/>
        </p:nvSpPr>
        <p:spPr>
          <a:xfrm>
            <a:off x="8475133" y="4828701"/>
            <a:ext cx="3116400" cy="1354176"/>
          </a:xfrm>
          <a:prstGeom prst="rect">
            <a:avLst/>
          </a:prstGeom>
          <a:noFill/>
          <a:ln>
            <a:noFill/>
          </a:ln>
        </p:spPr>
        <p:txBody>
          <a:bodyPr spcFirstLastPara="1" wrap="square" lIns="121900" tIns="121900" rIns="121900" bIns="121900" anchor="t" anchorCtr="0">
            <a:spAutoFit/>
          </a:bodyPr>
          <a:lstStyle/>
          <a:p>
            <a:r>
              <a:rPr lang="en" sz="2400">
                <a:solidFill>
                  <a:schemeClr val="dk1"/>
                </a:solidFill>
                <a:latin typeface="Old Standard TT"/>
                <a:ea typeface="Old Standard TT"/>
                <a:cs typeface="Old Standard TT"/>
                <a:sym typeface="Old Standard TT"/>
              </a:rPr>
              <a:t>QUIZ:</a:t>
            </a:r>
            <a:br>
              <a:rPr lang="en" sz="2400">
                <a:solidFill>
                  <a:schemeClr val="dk1"/>
                </a:solidFill>
                <a:latin typeface="Old Standard TT"/>
                <a:ea typeface="Old Standard TT"/>
                <a:cs typeface="Old Standard TT"/>
                <a:sym typeface="Old Standard TT"/>
              </a:rPr>
            </a:br>
            <a:r>
              <a:rPr lang="en" sz="2400">
                <a:solidFill>
                  <a:schemeClr val="dk1"/>
                </a:solidFill>
                <a:latin typeface="Old Standard TT"/>
                <a:ea typeface="Old Standard TT"/>
                <a:cs typeface="Old Standard TT"/>
                <a:sym typeface="Old Standard TT"/>
              </a:rPr>
              <a:t/>
            </a:r>
            <a:br>
              <a:rPr lang="en" sz="2400">
                <a:solidFill>
                  <a:schemeClr val="dk1"/>
                </a:solidFill>
                <a:latin typeface="Old Standard TT"/>
                <a:ea typeface="Old Standard TT"/>
                <a:cs typeface="Old Standard TT"/>
                <a:sym typeface="Old Standard TT"/>
              </a:rPr>
            </a:br>
            <a:r>
              <a:rPr lang="en" sz="2400">
                <a:solidFill>
                  <a:schemeClr val="dk1"/>
                </a:solidFill>
                <a:latin typeface="Old Standard TT"/>
                <a:ea typeface="Old Standard TT"/>
                <a:cs typeface="Old Standard TT"/>
                <a:sym typeface="Old Standard TT"/>
              </a:rPr>
              <a:t>Use of final</a:t>
            </a:r>
            <a:endParaRPr sz="240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928138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2"/>
          <p:cNvSpPr txBox="1">
            <a:spLocks noGrp="1"/>
          </p:cNvSpPr>
          <p:nvPr>
            <p:ph type="title"/>
          </p:nvPr>
        </p:nvSpPr>
        <p:spPr>
          <a:xfrm>
            <a:off x="2545303" y="386001"/>
            <a:ext cx="7574398" cy="861600"/>
          </a:xfrm>
          <a:prstGeom prst="rect">
            <a:avLst/>
          </a:prstGeom>
        </p:spPr>
        <p:txBody>
          <a:bodyPr spcFirstLastPara="1" vert="horz" wrap="square" lIns="121900" tIns="121900" rIns="121900" bIns="121900" rtlCol="0" anchor="ctr" anchorCtr="0">
            <a:noAutofit/>
          </a:bodyPr>
          <a:lstStyle/>
          <a:p>
            <a:r>
              <a:rPr lang="en" sz="3600" dirty="0">
                <a:solidFill>
                  <a:schemeClr val="dk1"/>
                </a:solidFill>
              </a:rPr>
              <a:t>Differences between static and public methods:</a:t>
            </a:r>
            <a:endParaRPr sz="3600" dirty="0">
              <a:solidFill>
                <a:schemeClr val="dk1"/>
              </a:solidFill>
            </a:endParaRPr>
          </a:p>
        </p:txBody>
      </p:sp>
      <p:sp>
        <p:nvSpPr>
          <p:cNvPr id="374" name="Google Shape;374;p52"/>
          <p:cNvSpPr txBox="1"/>
          <p:nvPr/>
        </p:nvSpPr>
        <p:spPr>
          <a:xfrm>
            <a:off x="585693" y="1338623"/>
            <a:ext cx="11272800" cy="1152070"/>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spcAft>
                <a:spcPts val="1600"/>
              </a:spcAft>
            </a:pPr>
            <a:r>
              <a:rPr lang="en" sz="2800" dirty="0">
                <a:solidFill>
                  <a:schemeClr val="dk1"/>
                </a:solidFill>
                <a:highlight>
                  <a:schemeClr val="lt1"/>
                </a:highlight>
                <a:latin typeface="Old Standard TT"/>
                <a:ea typeface="Old Standard TT"/>
                <a:cs typeface="Old Standard TT"/>
                <a:sym typeface="Old Standard TT"/>
              </a:rPr>
              <a:t>The differences between static and public </a:t>
            </a:r>
            <a:r>
              <a:rPr lang="en" sz="2800" b="1" dirty="0">
                <a:solidFill>
                  <a:schemeClr val="dk1"/>
                </a:solidFill>
                <a:highlight>
                  <a:schemeClr val="lt1"/>
                </a:highlight>
                <a:latin typeface="Old Standard TT"/>
                <a:ea typeface="Old Standard TT"/>
                <a:cs typeface="Old Standard TT"/>
                <a:sym typeface="Old Standard TT"/>
              </a:rPr>
              <a:t>methods.</a:t>
            </a:r>
            <a:endParaRPr sz="4400" dirty="0">
              <a:solidFill>
                <a:schemeClr val="dk1"/>
              </a:solidFill>
              <a:highlight>
                <a:schemeClr val="lt1"/>
              </a:highlight>
              <a:latin typeface="Old Standard TT"/>
              <a:ea typeface="Old Standard TT"/>
              <a:cs typeface="Old Standard TT"/>
              <a:sym typeface="Old Standard TT"/>
            </a:endParaRPr>
          </a:p>
        </p:txBody>
      </p:sp>
      <p:pic>
        <p:nvPicPr>
          <p:cNvPr id="375" name="Google Shape;375;p52"/>
          <p:cNvPicPr preferRelativeResize="0"/>
          <p:nvPr/>
        </p:nvPicPr>
        <p:blipFill>
          <a:blip r:embed="rId3">
            <a:alphaModFix/>
          </a:blip>
          <a:stretch>
            <a:fillRect/>
          </a:stretch>
        </p:blipFill>
        <p:spPr>
          <a:xfrm>
            <a:off x="1771651" y="2125980"/>
            <a:ext cx="8946176" cy="4732019"/>
          </a:xfrm>
          <a:prstGeom prst="rect">
            <a:avLst/>
          </a:prstGeom>
          <a:noFill/>
          <a:ln>
            <a:noFill/>
          </a:ln>
        </p:spPr>
      </p:pic>
    </p:spTree>
    <p:extLst>
      <p:ext uri="{BB962C8B-B14F-4D97-AF65-F5344CB8AC3E}">
        <p14:creationId xmlns:p14="http://schemas.microsoft.com/office/powerpoint/2010/main" val="3503403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3"/>
          <p:cNvSpPr txBox="1">
            <a:spLocks noGrp="1"/>
          </p:cNvSpPr>
          <p:nvPr>
            <p:ph type="title"/>
          </p:nvPr>
        </p:nvSpPr>
        <p:spPr>
          <a:xfrm>
            <a:off x="2487049" y="361197"/>
            <a:ext cx="7448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Constructors</a:t>
            </a:r>
            <a:endParaRPr sz="4000" dirty="0">
              <a:solidFill>
                <a:schemeClr val="dk1"/>
              </a:solidFill>
            </a:endParaRPr>
          </a:p>
        </p:txBody>
      </p:sp>
      <p:sp>
        <p:nvSpPr>
          <p:cNvPr id="382" name="Google Shape;382;p53"/>
          <p:cNvSpPr txBox="1"/>
          <p:nvPr/>
        </p:nvSpPr>
        <p:spPr>
          <a:xfrm>
            <a:off x="574849" y="1350053"/>
            <a:ext cx="11272800" cy="1364436"/>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spcAft>
                <a:spcPts val="1600"/>
              </a:spcAft>
            </a:pPr>
            <a:r>
              <a:rPr lang="en" sz="2000" dirty="0">
                <a:solidFill>
                  <a:schemeClr val="dk1"/>
                </a:solidFill>
                <a:latin typeface="Old Standard TT"/>
                <a:ea typeface="Old Standard TT"/>
                <a:cs typeface="Old Standard TT"/>
                <a:sym typeface="Old Standard TT"/>
              </a:rPr>
              <a:t>A constructor in Java is a </a:t>
            </a:r>
            <a:r>
              <a:rPr lang="en" sz="2000" b="1" dirty="0">
                <a:solidFill>
                  <a:schemeClr val="dk1"/>
                </a:solidFill>
                <a:latin typeface="Old Standard TT"/>
                <a:ea typeface="Old Standard TT"/>
                <a:cs typeface="Old Standard TT"/>
                <a:sym typeface="Old Standard TT"/>
              </a:rPr>
              <a:t>special method</a:t>
            </a:r>
            <a:r>
              <a:rPr lang="en" sz="2000" dirty="0">
                <a:solidFill>
                  <a:schemeClr val="dk1"/>
                </a:solidFill>
                <a:latin typeface="Old Standard TT"/>
                <a:ea typeface="Old Standard TT"/>
                <a:cs typeface="Old Standard TT"/>
                <a:sym typeface="Old Standard TT"/>
              </a:rPr>
              <a:t> that is used to initialize objects. The constructor is called when an object of a class is created. It can be used to set initial values for object attributes:</a:t>
            </a:r>
            <a:endParaRPr sz="6400" dirty="0">
              <a:solidFill>
                <a:schemeClr val="dk1"/>
              </a:solidFill>
              <a:highlight>
                <a:schemeClr val="lt1"/>
              </a:highlight>
              <a:latin typeface="Old Standard TT"/>
              <a:ea typeface="Old Standard TT"/>
              <a:cs typeface="Old Standard TT"/>
              <a:sym typeface="Old Standard TT"/>
            </a:endParaRPr>
          </a:p>
        </p:txBody>
      </p:sp>
      <p:pic>
        <p:nvPicPr>
          <p:cNvPr id="383" name="Google Shape;383;p53"/>
          <p:cNvPicPr preferRelativeResize="0"/>
          <p:nvPr/>
        </p:nvPicPr>
        <p:blipFill>
          <a:blip r:embed="rId3">
            <a:alphaModFix/>
          </a:blip>
          <a:stretch>
            <a:fillRect/>
          </a:stretch>
        </p:blipFill>
        <p:spPr>
          <a:xfrm>
            <a:off x="1218333" y="2390132"/>
            <a:ext cx="9985832" cy="4467868"/>
          </a:xfrm>
          <a:prstGeom prst="rect">
            <a:avLst/>
          </a:prstGeom>
          <a:noFill/>
          <a:ln>
            <a:noFill/>
          </a:ln>
        </p:spPr>
      </p:pic>
    </p:spTree>
    <p:extLst>
      <p:ext uri="{BB962C8B-B14F-4D97-AF65-F5344CB8AC3E}">
        <p14:creationId xmlns:p14="http://schemas.microsoft.com/office/powerpoint/2010/main" val="2631196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4"/>
          <p:cNvSpPr txBox="1">
            <a:spLocks noGrp="1"/>
          </p:cNvSpPr>
          <p:nvPr>
            <p:ph type="title"/>
          </p:nvPr>
        </p:nvSpPr>
        <p:spPr>
          <a:xfrm>
            <a:off x="2630267" y="529833"/>
            <a:ext cx="9006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Modifiers</a:t>
            </a:r>
            <a:endParaRPr sz="4000" dirty="0">
              <a:solidFill>
                <a:schemeClr val="dk1"/>
              </a:solidFill>
            </a:endParaRPr>
          </a:p>
        </p:txBody>
      </p:sp>
      <p:pic>
        <p:nvPicPr>
          <p:cNvPr id="389" name="Google Shape;389;p54"/>
          <p:cNvPicPr preferRelativeResize="0"/>
          <p:nvPr/>
        </p:nvPicPr>
        <p:blipFill>
          <a:blip r:embed="rId3">
            <a:alphaModFix/>
          </a:blip>
          <a:stretch>
            <a:fillRect/>
          </a:stretch>
        </p:blipFill>
        <p:spPr>
          <a:xfrm>
            <a:off x="406401" y="1915164"/>
            <a:ext cx="11785599" cy="3942033"/>
          </a:xfrm>
          <a:prstGeom prst="rect">
            <a:avLst/>
          </a:prstGeom>
          <a:noFill/>
          <a:ln>
            <a:noFill/>
          </a:ln>
        </p:spPr>
      </p:pic>
    </p:spTree>
    <p:extLst>
      <p:ext uri="{BB962C8B-B14F-4D97-AF65-F5344CB8AC3E}">
        <p14:creationId xmlns:p14="http://schemas.microsoft.com/office/powerpoint/2010/main" val="2520260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5"/>
          <p:cNvSpPr txBox="1">
            <a:spLocks noGrp="1"/>
          </p:cNvSpPr>
          <p:nvPr>
            <p:ph type="title"/>
          </p:nvPr>
        </p:nvSpPr>
        <p:spPr>
          <a:xfrm>
            <a:off x="2552140" y="494433"/>
            <a:ext cx="95136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Modifiers</a:t>
            </a:r>
            <a:endParaRPr sz="4000" dirty="0">
              <a:solidFill>
                <a:schemeClr val="dk1"/>
              </a:solidFill>
            </a:endParaRPr>
          </a:p>
        </p:txBody>
      </p:sp>
      <p:pic>
        <p:nvPicPr>
          <p:cNvPr id="395" name="Google Shape;395;p55"/>
          <p:cNvPicPr preferRelativeResize="0"/>
          <p:nvPr/>
        </p:nvPicPr>
        <p:blipFill>
          <a:blip r:embed="rId3">
            <a:alphaModFix/>
          </a:blip>
          <a:stretch>
            <a:fillRect/>
          </a:stretch>
        </p:blipFill>
        <p:spPr>
          <a:xfrm>
            <a:off x="134467" y="1635368"/>
            <a:ext cx="11849701" cy="4058633"/>
          </a:xfrm>
          <a:prstGeom prst="rect">
            <a:avLst/>
          </a:prstGeom>
          <a:noFill/>
          <a:ln>
            <a:noFill/>
          </a:ln>
        </p:spPr>
      </p:pic>
    </p:spTree>
    <p:extLst>
      <p:ext uri="{BB962C8B-B14F-4D97-AF65-F5344CB8AC3E}">
        <p14:creationId xmlns:p14="http://schemas.microsoft.com/office/powerpoint/2010/main" val="1300237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title"/>
          </p:nvPr>
        </p:nvSpPr>
        <p:spPr>
          <a:xfrm>
            <a:off x="2548800" y="494433"/>
            <a:ext cx="9643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Encapsulation</a:t>
            </a:r>
            <a:endParaRPr sz="4000" dirty="0">
              <a:solidFill>
                <a:schemeClr val="dk1"/>
              </a:solidFill>
            </a:endParaRPr>
          </a:p>
        </p:txBody>
      </p:sp>
      <p:sp>
        <p:nvSpPr>
          <p:cNvPr id="401" name="Google Shape;401;p56"/>
          <p:cNvSpPr txBox="1"/>
          <p:nvPr/>
        </p:nvSpPr>
        <p:spPr>
          <a:xfrm>
            <a:off x="672800" y="1432197"/>
            <a:ext cx="10540800" cy="2780208"/>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2400" dirty="0">
                <a:solidFill>
                  <a:schemeClr val="dk1"/>
                </a:solidFill>
                <a:latin typeface="Old Standard TT"/>
                <a:ea typeface="Old Standard TT"/>
                <a:cs typeface="Old Standard TT"/>
                <a:sym typeface="Old Standard TT"/>
              </a:rPr>
              <a:t>The meaning of </a:t>
            </a:r>
            <a:r>
              <a:rPr lang="en" sz="2400" b="1" dirty="0">
                <a:solidFill>
                  <a:schemeClr val="dk1"/>
                </a:solidFill>
                <a:latin typeface="Old Standard TT"/>
                <a:ea typeface="Old Standard TT"/>
                <a:cs typeface="Old Standard TT"/>
                <a:sym typeface="Old Standard TT"/>
              </a:rPr>
              <a:t>Encapsulation</a:t>
            </a:r>
            <a:r>
              <a:rPr lang="en" sz="2400" dirty="0">
                <a:solidFill>
                  <a:schemeClr val="dk1"/>
                </a:solidFill>
                <a:latin typeface="Old Standard TT"/>
                <a:ea typeface="Old Standard TT"/>
                <a:cs typeface="Old Standard TT"/>
                <a:sym typeface="Old Standard TT"/>
              </a:rPr>
              <a:t>, is to make sure that "sensitive" data is hidden from users. To achieve this, you must:</a:t>
            </a:r>
            <a:endParaRPr sz="2400" dirty="0">
              <a:solidFill>
                <a:schemeClr val="dk1"/>
              </a:solidFill>
              <a:latin typeface="Old Standard TT"/>
              <a:ea typeface="Old Standard TT"/>
              <a:cs typeface="Old Standard TT"/>
              <a:sym typeface="Old Standard TT"/>
            </a:endParaRPr>
          </a:p>
          <a:p>
            <a:pPr marL="609585" indent="-423323">
              <a:lnSpc>
                <a:spcPct val="115000"/>
              </a:lnSpc>
              <a:spcBef>
                <a:spcPts val="1600"/>
              </a:spcBef>
              <a:buClr>
                <a:schemeClr val="dk1"/>
              </a:buClr>
              <a:buSzPts val="1400"/>
              <a:buFont typeface="Old Standard TT"/>
              <a:buChar char="●"/>
            </a:pPr>
            <a:r>
              <a:rPr lang="en" sz="2400" dirty="0">
                <a:solidFill>
                  <a:schemeClr val="dk1"/>
                </a:solidFill>
                <a:latin typeface="Old Standard TT"/>
                <a:ea typeface="Old Standard TT"/>
                <a:cs typeface="Old Standard TT"/>
                <a:sym typeface="Old Standard TT"/>
              </a:rPr>
              <a:t>declare class variables/attributes as private</a:t>
            </a:r>
            <a:endParaRPr sz="2400" dirty="0">
              <a:solidFill>
                <a:schemeClr val="dk1"/>
              </a:solidFill>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400" dirty="0">
                <a:solidFill>
                  <a:schemeClr val="dk1"/>
                </a:solidFill>
                <a:latin typeface="Old Standard TT"/>
                <a:ea typeface="Old Standard TT"/>
                <a:cs typeface="Old Standard TT"/>
                <a:sym typeface="Old Standard TT"/>
              </a:rPr>
              <a:t>provide public </a:t>
            </a:r>
            <a:r>
              <a:rPr lang="en" sz="2400" b="1" dirty="0">
                <a:solidFill>
                  <a:schemeClr val="dk1"/>
                </a:solidFill>
                <a:latin typeface="Old Standard TT"/>
                <a:ea typeface="Old Standard TT"/>
                <a:cs typeface="Old Standard TT"/>
                <a:sym typeface="Old Standard TT"/>
              </a:rPr>
              <a:t>get</a:t>
            </a:r>
            <a:r>
              <a:rPr lang="en" sz="2400" dirty="0">
                <a:solidFill>
                  <a:schemeClr val="dk1"/>
                </a:solidFill>
                <a:latin typeface="Old Standard TT"/>
                <a:ea typeface="Old Standard TT"/>
                <a:cs typeface="Old Standard TT"/>
                <a:sym typeface="Old Standard TT"/>
              </a:rPr>
              <a:t> and </a:t>
            </a:r>
            <a:r>
              <a:rPr lang="en" sz="2400" b="1" dirty="0">
                <a:solidFill>
                  <a:schemeClr val="dk1"/>
                </a:solidFill>
                <a:latin typeface="Old Standard TT"/>
                <a:ea typeface="Old Standard TT"/>
                <a:cs typeface="Old Standard TT"/>
                <a:sym typeface="Old Standard TT"/>
              </a:rPr>
              <a:t>set</a:t>
            </a:r>
            <a:r>
              <a:rPr lang="en" sz="2400" dirty="0">
                <a:solidFill>
                  <a:schemeClr val="dk1"/>
                </a:solidFill>
                <a:latin typeface="Old Standard TT"/>
                <a:ea typeface="Old Standard TT"/>
                <a:cs typeface="Old Standard TT"/>
                <a:sym typeface="Old Standard TT"/>
              </a:rPr>
              <a:t> methods to access and update the value of a private variable</a:t>
            </a:r>
            <a:endParaRPr sz="2267" dirty="0">
              <a:solidFill>
                <a:schemeClr val="dk1"/>
              </a:solidFill>
              <a:latin typeface="Old Standard TT"/>
              <a:ea typeface="Old Standard TT"/>
              <a:cs typeface="Old Standard TT"/>
              <a:sym typeface="Old Standard TT"/>
            </a:endParaRPr>
          </a:p>
        </p:txBody>
      </p:sp>
      <p:pic>
        <p:nvPicPr>
          <p:cNvPr id="402" name="Google Shape;402;p56"/>
          <p:cNvPicPr preferRelativeResize="0"/>
          <p:nvPr/>
        </p:nvPicPr>
        <p:blipFill>
          <a:blip r:embed="rId3">
            <a:alphaModFix/>
          </a:blip>
          <a:stretch>
            <a:fillRect/>
          </a:stretch>
        </p:blipFill>
        <p:spPr>
          <a:xfrm>
            <a:off x="1988820" y="4240530"/>
            <a:ext cx="8115212" cy="2617470"/>
          </a:xfrm>
          <a:prstGeom prst="rect">
            <a:avLst/>
          </a:prstGeom>
          <a:noFill/>
          <a:ln>
            <a:noFill/>
          </a:ln>
        </p:spPr>
      </p:pic>
    </p:spTree>
    <p:extLst>
      <p:ext uri="{BB962C8B-B14F-4D97-AF65-F5344CB8AC3E}">
        <p14:creationId xmlns:p14="http://schemas.microsoft.com/office/powerpoint/2010/main" val="3320322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7"/>
          <p:cNvSpPr txBox="1">
            <a:spLocks noGrp="1"/>
          </p:cNvSpPr>
          <p:nvPr>
            <p:ph type="title"/>
          </p:nvPr>
        </p:nvSpPr>
        <p:spPr>
          <a:xfrm>
            <a:off x="2536800" y="494433"/>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Packages &amp; API</a:t>
            </a:r>
            <a:endParaRPr sz="4000" dirty="0">
              <a:solidFill>
                <a:schemeClr val="dk1"/>
              </a:solidFill>
            </a:endParaRPr>
          </a:p>
        </p:txBody>
      </p:sp>
      <p:sp>
        <p:nvSpPr>
          <p:cNvPr id="408" name="Google Shape;408;p57"/>
          <p:cNvSpPr txBox="1"/>
          <p:nvPr/>
        </p:nvSpPr>
        <p:spPr>
          <a:xfrm>
            <a:off x="582601" y="1167867"/>
            <a:ext cx="9895617" cy="2189983"/>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1733" dirty="0">
                <a:solidFill>
                  <a:schemeClr val="dk1"/>
                </a:solidFill>
                <a:highlight>
                  <a:schemeClr val="lt1"/>
                </a:highlight>
                <a:latin typeface="Old Standard TT"/>
                <a:ea typeface="Old Standard TT"/>
                <a:cs typeface="Old Standard TT"/>
                <a:sym typeface="Old Standard TT"/>
              </a:rPr>
              <a:t>A package in Java is used to group related classes. Think of it as </a:t>
            </a:r>
            <a:r>
              <a:rPr lang="en" sz="1733" b="1" dirty="0">
                <a:solidFill>
                  <a:schemeClr val="dk1"/>
                </a:solidFill>
                <a:highlight>
                  <a:schemeClr val="lt1"/>
                </a:highlight>
                <a:latin typeface="Old Standard TT"/>
                <a:ea typeface="Old Standard TT"/>
                <a:cs typeface="Old Standard TT"/>
                <a:sym typeface="Old Standard TT"/>
              </a:rPr>
              <a:t>a folder in a file directory</a:t>
            </a:r>
            <a:r>
              <a:rPr lang="en" sz="1733" dirty="0">
                <a:solidFill>
                  <a:schemeClr val="dk1"/>
                </a:solidFill>
                <a:highlight>
                  <a:schemeClr val="lt1"/>
                </a:highlight>
                <a:latin typeface="Old Standard TT"/>
                <a:ea typeface="Old Standard TT"/>
                <a:cs typeface="Old Standard TT"/>
                <a:sym typeface="Old Standard TT"/>
              </a:rPr>
              <a:t>. We use packages to avoid name conflicts, and to write a better maintainable code. Packages are divided into two categories:</a:t>
            </a:r>
            <a:endParaRPr sz="1733" dirty="0">
              <a:solidFill>
                <a:schemeClr val="dk1"/>
              </a:solidFill>
              <a:highlight>
                <a:schemeClr val="lt1"/>
              </a:highlight>
              <a:latin typeface="Old Standard TT"/>
              <a:ea typeface="Old Standard TT"/>
              <a:cs typeface="Old Standard TT"/>
              <a:sym typeface="Old Standard TT"/>
            </a:endParaRPr>
          </a:p>
          <a:p>
            <a:pPr marL="609585" indent="-414856">
              <a:lnSpc>
                <a:spcPct val="115000"/>
              </a:lnSpc>
              <a:spcBef>
                <a:spcPts val="1600"/>
              </a:spcBef>
              <a:buClr>
                <a:schemeClr val="dk1"/>
              </a:buClr>
              <a:buSzPts val="1300"/>
              <a:buFont typeface="Old Standard TT"/>
              <a:buChar char="●"/>
            </a:pPr>
            <a:r>
              <a:rPr lang="en" sz="1733" dirty="0">
                <a:solidFill>
                  <a:schemeClr val="dk1"/>
                </a:solidFill>
                <a:highlight>
                  <a:schemeClr val="lt1"/>
                </a:highlight>
                <a:latin typeface="Old Standard TT"/>
                <a:ea typeface="Old Standard TT"/>
                <a:cs typeface="Old Standard TT"/>
                <a:sym typeface="Old Standard TT"/>
              </a:rPr>
              <a:t>Built-in Packages (packages from the Java API)</a:t>
            </a:r>
            <a:endParaRPr sz="1733" dirty="0">
              <a:solidFill>
                <a:schemeClr val="dk1"/>
              </a:solidFill>
              <a:highlight>
                <a:schemeClr val="lt1"/>
              </a:highlight>
              <a:latin typeface="Old Standard TT"/>
              <a:ea typeface="Old Standard TT"/>
              <a:cs typeface="Old Standard TT"/>
              <a:sym typeface="Old Standard TT"/>
            </a:endParaRPr>
          </a:p>
          <a:p>
            <a:pPr marL="609585" indent="-414856">
              <a:lnSpc>
                <a:spcPct val="115000"/>
              </a:lnSpc>
              <a:buClr>
                <a:schemeClr val="dk1"/>
              </a:buClr>
              <a:buSzPts val="1300"/>
              <a:buFont typeface="Old Standard TT"/>
              <a:buChar char="●"/>
            </a:pPr>
            <a:r>
              <a:rPr lang="en" sz="1733" dirty="0">
                <a:solidFill>
                  <a:schemeClr val="dk1"/>
                </a:solidFill>
                <a:highlight>
                  <a:schemeClr val="lt1"/>
                </a:highlight>
                <a:latin typeface="Old Standard TT"/>
                <a:ea typeface="Old Standard TT"/>
                <a:cs typeface="Old Standard TT"/>
                <a:sym typeface="Old Standard TT"/>
              </a:rPr>
              <a:t>User-defined Packages (create your own packages)</a:t>
            </a:r>
            <a:endParaRPr sz="2133" dirty="0">
              <a:highlight>
                <a:schemeClr val="lt1"/>
              </a:highlight>
              <a:latin typeface="Old Standard TT"/>
              <a:ea typeface="Old Standard TT"/>
              <a:cs typeface="Old Standard TT"/>
              <a:sym typeface="Old Standard TT"/>
            </a:endParaRPr>
          </a:p>
        </p:txBody>
      </p:sp>
      <p:pic>
        <p:nvPicPr>
          <p:cNvPr id="409" name="Google Shape;409;p57"/>
          <p:cNvPicPr preferRelativeResize="0"/>
          <p:nvPr/>
        </p:nvPicPr>
        <p:blipFill>
          <a:blip r:embed="rId3">
            <a:alphaModFix/>
          </a:blip>
          <a:stretch>
            <a:fillRect/>
          </a:stretch>
        </p:blipFill>
        <p:spPr>
          <a:xfrm>
            <a:off x="582601" y="3169683"/>
            <a:ext cx="10546257" cy="3485116"/>
          </a:xfrm>
          <a:prstGeom prst="rect">
            <a:avLst/>
          </a:prstGeom>
          <a:noFill/>
          <a:ln>
            <a:noFill/>
          </a:ln>
        </p:spPr>
      </p:pic>
    </p:spTree>
    <p:extLst>
      <p:ext uri="{BB962C8B-B14F-4D97-AF65-F5344CB8AC3E}">
        <p14:creationId xmlns:p14="http://schemas.microsoft.com/office/powerpoint/2010/main" val="91243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8"/>
          <p:cNvSpPr txBox="1">
            <a:spLocks noGrp="1"/>
          </p:cNvSpPr>
          <p:nvPr>
            <p:ph type="title"/>
          </p:nvPr>
        </p:nvSpPr>
        <p:spPr>
          <a:xfrm>
            <a:off x="2553110" y="360813"/>
            <a:ext cx="98440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Packages &amp; API</a:t>
            </a:r>
            <a:endParaRPr sz="4000" dirty="0">
              <a:solidFill>
                <a:schemeClr val="dk1"/>
              </a:solidFill>
            </a:endParaRPr>
          </a:p>
        </p:txBody>
      </p:sp>
      <p:pic>
        <p:nvPicPr>
          <p:cNvPr id="415" name="Google Shape;415;p58"/>
          <p:cNvPicPr preferRelativeResize="0"/>
          <p:nvPr/>
        </p:nvPicPr>
        <p:blipFill>
          <a:blip r:embed="rId3">
            <a:alphaModFix/>
          </a:blip>
          <a:stretch>
            <a:fillRect/>
          </a:stretch>
        </p:blipFill>
        <p:spPr>
          <a:xfrm>
            <a:off x="618785" y="1686621"/>
            <a:ext cx="9713936" cy="5171379"/>
          </a:xfrm>
          <a:prstGeom prst="rect">
            <a:avLst/>
          </a:prstGeom>
          <a:noFill/>
          <a:ln>
            <a:noFill/>
          </a:ln>
        </p:spPr>
      </p:pic>
    </p:spTree>
    <p:extLst>
      <p:ext uri="{BB962C8B-B14F-4D97-AF65-F5344CB8AC3E}">
        <p14:creationId xmlns:p14="http://schemas.microsoft.com/office/powerpoint/2010/main" val="3568617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54000" y="1843133"/>
            <a:ext cx="5393600" cy="1777600"/>
          </a:xfrm>
          <a:prstGeom prst="rect">
            <a:avLst/>
          </a:prstGeom>
        </p:spPr>
        <p:txBody>
          <a:bodyPr spcFirstLastPara="1" vert="horz" wrap="square" lIns="121900" tIns="121900" rIns="121900" bIns="121900" rtlCol="0" anchor="b" anchorCtr="0">
            <a:noAutofit/>
          </a:bodyPr>
          <a:lstStyle/>
          <a:p>
            <a:r>
              <a:rPr lang="en" dirty="0">
                <a:solidFill>
                  <a:schemeClr val="tx1"/>
                </a:solidFill>
              </a:rPr>
              <a:t>Syllabus</a:t>
            </a:r>
            <a:endParaRPr dirty="0">
              <a:solidFill>
                <a:schemeClr val="tx1"/>
              </a:solidFill>
            </a:endParaRPr>
          </a:p>
        </p:txBody>
      </p:sp>
      <p:sp>
        <p:nvSpPr>
          <p:cNvPr id="93" name="Google Shape;93;p14"/>
          <p:cNvSpPr txBox="1">
            <a:spLocks noGrp="1"/>
          </p:cNvSpPr>
          <p:nvPr>
            <p:ph type="subTitle" idx="1"/>
          </p:nvPr>
        </p:nvSpPr>
        <p:spPr>
          <a:xfrm>
            <a:off x="354000" y="3692001"/>
            <a:ext cx="5393600" cy="1794000"/>
          </a:xfrm>
          <a:prstGeom prst="rect">
            <a:avLst/>
          </a:prstGeom>
        </p:spPr>
        <p:txBody>
          <a:bodyPr spcFirstLastPara="1" vert="horz" wrap="square" lIns="121900" tIns="121900" rIns="121900" bIns="121900" rtlCol="0" anchor="t" anchorCtr="0">
            <a:noAutofit/>
          </a:bodyPr>
          <a:lstStyle/>
          <a:p>
            <a:pPr marL="0" indent="0"/>
            <a:r>
              <a:rPr lang="en" dirty="0"/>
              <a:t>Topics</a:t>
            </a:r>
            <a:endParaRPr dirty="0"/>
          </a:p>
          <a:p>
            <a:pPr marL="0" indent="0"/>
            <a:endParaRPr dirty="0"/>
          </a:p>
          <a:p>
            <a:pPr marL="0" indent="0"/>
            <a:r>
              <a:rPr lang="en" sz="1467" i="1" dirty="0"/>
              <a:t>* media and contents are collected from online sources.</a:t>
            </a:r>
            <a:endParaRPr sz="1467" i="1" dirty="0"/>
          </a:p>
        </p:txBody>
      </p:sp>
      <p:sp>
        <p:nvSpPr>
          <p:cNvPr id="94" name="Google Shape;94;p14"/>
          <p:cNvSpPr txBox="1">
            <a:spLocks noGrp="1"/>
          </p:cNvSpPr>
          <p:nvPr>
            <p:ph type="body" idx="2"/>
          </p:nvPr>
        </p:nvSpPr>
        <p:spPr>
          <a:xfrm>
            <a:off x="6586000" y="965600"/>
            <a:ext cx="5116000" cy="4926800"/>
          </a:xfrm>
          <a:prstGeom prst="rect">
            <a:avLst/>
          </a:prstGeom>
        </p:spPr>
        <p:txBody>
          <a:bodyPr spcFirstLastPara="1" vert="horz" wrap="square" lIns="121900" tIns="121900" rIns="121900" bIns="121900" rtlCol="0" anchor="ctr" anchorCtr="0">
            <a:noAutofit/>
          </a:bodyPr>
          <a:lstStyle/>
          <a:p>
            <a:r>
              <a:rPr lang="en" dirty="0">
                <a:solidFill>
                  <a:schemeClr val="tx1"/>
                </a:solidFill>
              </a:rPr>
              <a:t>Enterprise Software Development</a:t>
            </a:r>
            <a:endParaRPr dirty="0">
              <a:solidFill>
                <a:schemeClr val="tx1"/>
              </a:solidFill>
            </a:endParaRPr>
          </a:p>
          <a:p>
            <a:pPr>
              <a:spcBef>
                <a:spcPts val="2133"/>
              </a:spcBef>
            </a:pPr>
            <a:r>
              <a:rPr lang="en" dirty="0">
                <a:solidFill>
                  <a:schemeClr val="tx1"/>
                </a:solidFill>
              </a:rPr>
              <a:t>Language: Java, Typescript, SQL</a:t>
            </a:r>
            <a:endParaRPr dirty="0">
              <a:solidFill>
                <a:schemeClr val="tx1"/>
              </a:solidFill>
            </a:endParaRPr>
          </a:p>
          <a:p>
            <a:pPr>
              <a:spcBef>
                <a:spcPts val="2133"/>
              </a:spcBef>
            </a:pPr>
            <a:r>
              <a:rPr lang="en" dirty="0">
                <a:solidFill>
                  <a:schemeClr val="tx1"/>
                </a:solidFill>
              </a:rPr>
              <a:t>Framework: Spring Boot</a:t>
            </a:r>
            <a:endParaRPr dirty="0">
              <a:solidFill>
                <a:schemeClr val="tx1"/>
              </a:solidFill>
            </a:endParaRPr>
          </a:p>
          <a:p>
            <a:pPr>
              <a:spcBef>
                <a:spcPts val="2133"/>
              </a:spcBef>
            </a:pPr>
            <a:r>
              <a:rPr lang="en" dirty="0">
                <a:solidFill>
                  <a:schemeClr val="tx1"/>
                </a:solidFill>
              </a:rPr>
              <a:t>Others: git, Agile, microservices, Redis</a:t>
            </a:r>
            <a:endParaRPr dirty="0">
              <a:solidFill>
                <a:schemeClr val="tx1"/>
              </a:solidFill>
            </a:endParaRPr>
          </a:p>
          <a:p>
            <a:pPr>
              <a:spcBef>
                <a:spcPts val="2133"/>
              </a:spcBef>
              <a:spcAft>
                <a:spcPts val="2133"/>
              </a:spcAft>
            </a:pPr>
            <a:r>
              <a:rPr lang="en" dirty="0">
                <a:solidFill>
                  <a:schemeClr val="tx1"/>
                </a:solidFill>
              </a:rPr>
              <a:t>Distributed System</a:t>
            </a:r>
            <a:endParaRPr dirty="0">
              <a:solidFill>
                <a:schemeClr val="tx1"/>
              </a:solidFill>
            </a:endParaRPr>
          </a:p>
        </p:txBody>
      </p:sp>
      <p:pic>
        <p:nvPicPr>
          <p:cNvPr id="95" name="Google Shape;95;p14"/>
          <p:cNvPicPr preferRelativeResize="0"/>
          <p:nvPr/>
        </p:nvPicPr>
        <p:blipFill>
          <a:blip r:embed="rId3">
            <a:alphaModFix/>
          </a:blip>
          <a:stretch>
            <a:fillRect/>
          </a:stretch>
        </p:blipFill>
        <p:spPr>
          <a:xfrm>
            <a:off x="4013618" y="235643"/>
            <a:ext cx="1786890" cy="1607490"/>
          </a:xfrm>
          <a:prstGeom prst="rect">
            <a:avLst/>
          </a:prstGeom>
          <a:noFill/>
          <a:ln>
            <a:noFill/>
          </a:ln>
        </p:spPr>
      </p:pic>
    </p:spTree>
    <p:extLst>
      <p:ext uri="{BB962C8B-B14F-4D97-AF65-F5344CB8AC3E}">
        <p14:creationId xmlns:p14="http://schemas.microsoft.com/office/powerpoint/2010/main" val="130375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9"/>
          <p:cNvSpPr txBox="1">
            <a:spLocks noGrp="1"/>
          </p:cNvSpPr>
          <p:nvPr>
            <p:ph type="title"/>
          </p:nvPr>
        </p:nvSpPr>
        <p:spPr>
          <a:xfrm>
            <a:off x="2611133" y="494433"/>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Inheritance</a:t>
            </a:r>
            <a:endParaRPr sz="4000" dirty="0">
              <a:solidFill>
                <a:schemeClr val="dk1"/>
              </a:solidFill>
            </a:endParaRPr>
          </a:p>
        </p:txBody>
      </p:sp>
      <p:sp>
        <p:nvSpPr>
          <p:cNvPr id="421" name="Google Shape;421;p59"/>
          <p:cNvSpPr txBox="1"/>
          <p:nvPr/>
        </p:nvSpPr>
        <p:spPr>
          <a:xfrm>
            <a:off x="571133" y="1917117"/>
            <a:ext cx="4080000" cy="4133784"/>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buClr>
                <a:schemeClr val="dk1"/>
              </a:buClr>
              <a:buSzPts val="1100"/>
            </a:pPr>
            <a:r>
              <a:rPr lang="en" sz="1733" dirty="0">
                <a:solidFill>
                  <a:schemeClr val="dk1"/>
                </a:solidFill>
                <a:highlight>
                  <a:schemeClr val="lt1"/>
                </a:highlight>
                <a:latin typeface="Old Standard TT"/>
                <a:ea typeface="Old Standard TT"/>
                <a:cs typeface="Old Standard TT"/>
                <a:sym typeface="Old Standard TT"/>
              </a:rPr>
              <a:t>In Java, it is possible to inherit attributes and methods from one class to another. We group the "inheritance concept" into two categories:</a:t>
            </a:r>
            <a:endParaRPr sz="1733" dirty="0">
              <a:solidFill>
                <a:schemeClr val="dk1"/>
              </a:solidFill>
              <a:highlight>
                <a:schemeClr val="lt1"/>
              </a:highlight>
              <a:latin typeface="Old Standard TT"/>
              <a:ea typeface="Old Standard TT"/>
              <a:cs typeface="Old Standard TT"/>
              <a:sym typeface="Old Standard TT"/>
            </a:endParaRPr>
          </a:p>
          <a:p>
            <a:pPr marL="609585" indent="-414856" algn="just">
              <a:lnSpc>
                <a:spcPct val="115000"/>
              </a:lnSpc>
              <a:spcBef>
                <a:spcPts val="1600"/>
              </a:spcBef>
              <a:buClr>
                <a:schemeClr val="dk1"/>
              </a:buClr>
              <a:buSzPts val="1300"/>
              <a:buChar char="●"/>
            </a:pPr>
            <a:r>
              <a:rPr lang="en" sz="1733" b="1" dirty="0">
                <a:solidFill>
                  <a:schemeClr val="dk1"/>
                </a:solidFill>
                <a:highlight>
                  <a:schemeClr val="lt1"/>
                </a:highlight>
                <a:latin typeface="Old Standard TT"/>
                <a:ea typeface="Old Standard TT"/>
                <a:cs typeface="Old Standard TT"/>
                <a:sym typeface="Old Standard TT"/>
              </a:rPr>
              <a:t>subclass</a:t>
            </a:r>
            <a:r>
              <a:rPr lang="en" sz="1733" dirty="0">
                <a:solidFill>
                  <a:schemeClr val="dk1"/>
                </a:solidFill>
                <a:highlight>
                  <a:schemeClr val="lt1"/>
                </a:highlight>
                <a:latin typeface="Old Standard TT"/>
                <a:ea typeface="Old Standard TT"/>
                <a:cs typeface="Old Standard TT"/>
                <a:sym typeface="Old Standard TT"/>
              </a:rPr>
              <a:t> (child) - the class that inherits from another class</a:t>
            </a:r>
            <a:endParaRPr sz="1733" dirty="0">
              <a:solidFill>
                <a:schemeClr val="dk1"/>
              </a:solidFill>
              <a:highlight>
                <a:schemeClr val="lt1"/>
              </a:highlight>
              <a:latin typeface="Old Standard TT"/>
              <a:ea typeface="Old Standard TT"/>
              <a:cs typeface="Old Standard TT"/>
              <a:sym typeface="Old Standard TT"/>
            </a:endParaRPr>
          </a:p>
          <a:p>
            <a:pPr marL="609585" indent="-414856" algn="just">
              <a:lnSpc>
                <a:spcPct val="115000"/>
              </a:lnSpc>
              <a:buClr>
                <a:schemeClr val="dk1"/>
              </a:buClr>
              <a:buSzPts val="1300"/>
              <a:buChar char="●"/>
            </a:pPr>
            <a:r>
              <a:rPr lang="en" sz="1733" b="1" dirty="0">
                <a:solidFill>
                  <a:schemeClr val="dk1"/>
                </a:solidFill>
                <a:highlight>
                  <a:schemeClr val="lt1"/>
                </a:highlight>
                <a:latin typeface="Old Standard TT"/>
                <a:ea typeface="Old Standard TT"/>
                <a:cs typeface="Old Standard TT"/>
                <a:sym typeface="Old Standard TT"/>
              </a:rPr>
              <a:t>superclass</a:t>
            </a:r>
            <a:r>
              <a:rPr lang="en" sz="1733" dirty="0">
                <a:solidFill>
                  <a:schemeClr val="dk1"/>
                </a:solidFill>
                <a:highlight>
                  <a:schemeClr val="lt1"/>
                </a:highlight>
                <a:latin typeface="Old Standard TT"/>
                <a:ea typeface="Old Standard TT"/>
                <a:cs typeface="Old Standard TT"/>
                <a:sym typeface="Old Standard TT"/>
              </a:rPr>
              <a:t> (parent) - the class being inherited from</a:t>
            </a:r>
            <a:endParaRPr sz="1733" dirty="0">
              <a:solidFill>
                <a:schemeClr val="dk1"/>
              </a:solidFill>
              <a:highlight>
                <a:schemeClr val="lt1"/>
              </a:highlight>
              <a:latin typeface="Old Standard TT"/>
              <a:ea typeface="Old Standard TT"/>
              <a:cs typeface="Old Standard TT"/>
              <a:sym typeface="Old Standard TT"/>
            </a:endParaRPr>
          </a:p>
          <a:p>
            <a:pPr algn="just">
              <a:lnSpc>
                <a:spcPct val="115000"/>
              </a:lnSpc>
              <a:spcBef>
                <a:spcPts val="1600"/>
              </a:spcBef>
              <a:spcAft>
                <a:spcPts val="1600"/>
              </a:spcAft>
            </a:pPr>
            <a:r>
              <a:rPr lang="en" sz="1733" dirty="0">
                <a:solidFill>
                  <a:schemeClr val="dk1"/>
                </a:solidFill>
                <a:highlight>
                  <a:schemeClr val="lt1"/>
                </a:highlight>
                <a:latin typeface="Old Standard TT"/>
                <a:ea typeface="Old Standard TT"/>
                <a:cs typeface="Old Standard TT"/>
                <a:sym typeface="Old Standard TT"/>
              </a:rPr>
              <a:t>To inherit from a class, use the extends keyword.</a:t>
            </a:r>
            <a:endParaRPr sz="2133" dirty="0">
              <a:solidFill>
                <a:schemeClr val="dk1"/>
              </a:solidFill>
              <a:highlight>
                <a:schemeClr val="lt1"/>
              </a:highlight>
              <a:latin typeface="Old Standard TT"/>
              <a:ea typeface="Old Standard TT"/>
              <a:cs typeface="Old Standard TT"/>
              <a:sym typeface="Old Standard TT"/>
            </a:endParaRPr>
          </a:p>
        </p:txBody>
      </p:sp>
      <p:pic>
        <p:nvPicPr>
          <p:cNvPr id="422" name="Google Shape;422;p59"/>
          <p:cNvPicPr preferRelativeResize="0"/>
          <p:nvPr/>
        </p:nvPicPr>
        <p:blipFill>
          <a:blip r:embed="rId3">
            <a:alphaModFix/>
          </a:blip>
          <a:stretch>
            <a:fillRect/>
          </a:stretch>
        </p:blipFill>
        <p:spPr>
          <a:xfrm>
            <a:off x="4875001" y="1699767"/>
            <a:ext cx="6385831" cy="4119499"/>
          </a:xfrm>
          <a:prstGeom prst="rect">
            <a:avLst/>
          </a:prstGeom>
          <a:noFill/>
          <a:ln>
            <a:noFill/>
          </a:ln>
        </p:spPr>
      </p:pic>
    </p:spTree>
    <p:extLst>
      <p:ext uri="{BB962C8B-B14F-4D97-AF65-F5344CB8AC3E}">
        <p14:creationId xmlns:p14="http://schemas.microsoft.com/office/powerpoint/2010/main" val="1940825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0"/>
          <p:cNvSpPr txBox="1">
            <a:spLocks noGrp="1"/>
          </p:cNvSpPr>
          <p:nvPr>
            <p:ph type="title"/>
          </p:nvPr>
        </p:nvSpPr>
        <p:spPr>
          <a:xfrm>
            <a:off x="2600483" y="433347"/>
            <a:ext cx="9430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Polymorphism</a:t>
            </a:r>
            <a:endParaRPr sz="4000" dirty="0">
              <a:solidFill>
                <a:schemeClr val="dk1"/>
              </a:solidFill>
            </a:endParaRPr>
          </a:p>
        </p:txBody>
      </p:sp>
      <p:sp>
        <p:nvSpPr>
          <p:cNvPr id="428" name="Google Shape;428;p60"/>
          <p:cNvSpPr txBox="1"/>
          <p:nvPr/>
        </p:nvSpPr>
        <p:spPr>
          <a:xfrm>
            <a:off x="330500" y="1381800"/>
            <a:ext cx="4874800" cy="5667217"/>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sz="1733" dirty="0">
                <a:solidFill>
                  <a:schemeClr val="dk1"/>
                </a:solidFill>
                <a:latin typeface="Old Standard TT"/>
                <a:ea typeface="Old Standard TT"/>
                <a:cs typeface="Old Standard TT"/>
                <a:sym typeface="Old Standard TT"/>
              </a:rPr>
              <a:t>Polymorphism means "many forms", and it occurs when we have many classes that are related to each other by inheritance.</a:t>
            </a:r>
            <a:endParaRPr sz="1733" dirty="0">
              <a:solidFill>
                <a:schemeClr val="dk1"/>
              </a:solidFill>
              <a:latin typeface="Old Standard TT"/>
              <a:ea typeface="Old Standard TT"/>
              <a:cs typeface="Old Standard TT"/>
              <a:sym typeface="Old Standard TT"/>
            </a:endParaRPr>
          </a:p>
          <a:p>
            <a:pPr algn="just">
              <a:lnSpc>
                <a:spcPct val="115000"/>
              </a:lnSpc>
              <a:spcBef>
                <a:spcPts val="1600"/>
              </a:spcBef>
            </a:pPr>
            <a:r>
              <a:rPr lang="en" sz="1733" dirty="0">
                <a:solidFill>
                  <a:schemeClr val="dk1"/>
                </a:solidFill>
                <a:latin typeface="Old Standard TT"/>
                <a:ea typeface="Old Standard TT"/>
                <a:cs typeface="Old Standard TT"/>
                <a:sym typeface="Old Standard TT"/>
              </a:rPr>
              <a:t>Like we specified in the previous chapter;</a:t>
            </a:r>
            <a:r>
              <a:rPr lang="en" sz="1733" dirty="0">
                <a:solidFill>
                  <a:schemeClr val="dk1"/>
                </a:solidFill>
                <a:uFill>
                  <a:noFill/>
                </a:u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733" b="1" u="sng" dirty="0">
                <a:solidFill>
                  <a:schemeClr val="dk1"/>
                </a:solid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Inheritance</a:t>
            </a:r>
            <a:r>
              <a:rPr lang="en" sz="1733" dirty="0">
                <a:solidFill>
                  <a:schemeClr val="dk1"/>
                </a:solidFill>
                <a:latin typeface="Old Standard TT"/>
                <a:ea typeface="Old Standard TT"/>
                <a:cs typeface="Old Standard TT"/>
                <a:sym typeface="Old Standard TT"/>
              </a:rPr>
              <a:t> lets us inherit attributes and methods from another class. </a:t>
            </a:r>
            <a:r>
              <a:rPr lang="en" sz="1733" b="1" dirty="0">
                <a:solidFill>
                  <a:schemeClr val="dk1"/>
                </a:solidFill>
                <a:latin typeface="Old Standard TT"/>
                <a:ea typeface="Old Standard TT"/>
                <a:cs typeface="Old Standard TT"/>
                <a:sym typeface="Old Standard TT"/>
              </a:rPr>
              <a:t>Polymorphism</a:t>
            </a:r>
            <a:r>
              <a:rPr lang="en" sz="1733" dirty="0">
                <a:solidFill>
                  <a:schemeClr val="dk1"/>
                </a:solidFill>
                <a:latin typeface="Old Standard TT"/>
                <a:ea typeface="Old Standard TT"/>
                <a:cs typeface="Old Standard TT"/>
                <a:sym typeface="Old Standard TT"/>
              </a:rPr>
              <a:t> uses those methods to perform different tasks. This allows us to perform a single action in different ways.</a:t>
            </a:r>
            <a:endParaRPr sz="1733" dirty="0">
              <a:solidFill>
                <a:schemeClr val="dk1"/>
              </a:solidFill>
              <a:latin typeface="Old Standard TT"/>
              <a:ea typeface="Old Standard TT"/>
              <a:cs typeface="Old Standard TT"/>
              <a:sym typeface="Old Standard TT"/>
            </a:endParaRPr>
          </a:p>
          <a:p>
            <a:pPr algn="just">
              <a:lnSpc>
                <a:spcPct val="115000"/>
              </a:lnSpc>
              <a:spcBef>
                <a:spcPts val="1600"/>
              </a:spcBef>
              <a:spcAft>
                <a:spcPts val="1600"/>
              </a:spcAft>
            </a:pPr>
            <a:r>
              <a:rPr lang="en" sz="1733" dirty="0">
                <a:solidFill>
                  <a:schemeClr val="dk1"/>
                </a:solidFill>
                <a:latin typeface="Old Standard TT"/>
                <a:ea typeface="Old Standard TT"/>
                <a:cs typeface="Old Standard TT"/>
                <a:sym typeface="Old Standard TT"/>
              </a:rPr>
              <a:t>For example, think of a superclass called Animal that has a method called animalSound(). Subclasses of Animals could be Pigs, Cats, Dogs, Birds - And they also have their own implementation of an animal sound (the pig oinks, and the cat meows, etc.):</a:t>
            </a:r>
            <a:endParaRPr sz="2000" dirty="0">
              <a:solidFill>
                <a:schemeClr val="dk1"/>
              </a:solidFill>
              <a:highlight>
                <a:schemeClr val="lt1"/>
              </a:highlight>
              <a:latin typeface="Old Standard TT"/>
              <a:ea typeface="Old Standard TT"/>
              <a:cs typeface="Old Standard TT"/>
              <a:sym typeface="Old Standard TT"/>
            </a:endParaRPr>
          </a:p>
        </p:txBody>
      </p:sp>
      <p:pic>
        <p:nvPicPr>
          <p:cNvPr id="429" name="Google Shape;429;p60"/>
          <p:cNvPicPr preferRelativeResize="0"/>
          <p:nvPr/>
        </p:nvPicPr>
        <p:blipFill>
          <a:blip r:embed="rId4">
            <a:alphaModFix/>
          </a:blip>
          <a:stretch>
            <a:fillRect/>
          </a:stretch>
        </p:blipFill>
        <p:spPr>
          <a:xfrm>
            <a:off x="5291601" y="1889904"/>
            <a:ext cx="6028233" cy="4820565"/>
          </a:xfrm>
          <a:prstGeom prst="rect">
            <a:avLst/>
          </a:prstGeom>
          <a:noFill/>
          <a:ln>
            <a:noFill/>
          </a:ln>
        </p:spPr>
      </p:pic>
    </p:spTree>
    <p:extLst>
      <p:ext uri="{BB962C8B-B14F-4D97-AF65-F5344CB8AC3E}">
        <p14:creationId xmlns:p14="http://schemas.microsoft.com/office/powerpoint/2010/main" val="809616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1"/>
          <p:cNvSpPr txBox="1">
            <a:spLocks noGrp="1"/>
          </p:cNvSpPr>
          <p:nvPr>
            <p:ph type="title"/>
          </p:nvPr>
        </p:nvSpPr>
        <p:spPr>
          <a:xfrm>
            <a:off x="2548800" y="494433"/>
            <a:ext cx="9643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Abstraction</a:t>
            </a:r>
            <a:endParaRPr sz="4000" dirty="0">
              <a:solidFill>
                <a:schemeClr val="dk1"/>
              </a:solidFill>
            </a:endParaRPr>
          </a:p>
        </p:txBody>
      </p:sp>
      <p:sp>
        <p:nvSpPr>
          <p:cNvPr id="435" name="Google Shape;435;p61"/>
          <p:cNvSpPr txBox="1"/>
          <p:nvPr/>
        </p:nvSpPr>
        <p:spPr>
          <a:xfrm>
            <a:off x="616250" y="1358397"/>
            <a:ext cx="4874800" cy="5597389"/>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sz="1600" dirty="0">
                <a:solidFill>
                  <a:schemeClr val="dk1"/>
                </a:solidFill>
                <a:latin typeface="Old Standard TT"/>
                <a:ea typeface="Old Standard TT"/>
                <a:cs typeface="Old Standard TT"/>
                <a:sym typeface="Old Standard TT"/>
              </a:rPr>
              <a:t>Data </a:t>
            </a:r>
            <a:r>
              <a:rPr lang="en" sz="1600" b="1" dirty="0">
                <a:solidFill>
                  <a:schemeClr val="dk1"/>
                </a:solidFill>
                <a:latin typeface="Old Standard TT"/>
                <a:ea typeface="Old Standard TT"/>
                <a:cs typeface="Old Standard TT"/>
                <a:sym typeface="Old Standard TT"/>
              </a:rPr>
              <a:t>abstraction</a:t>
            </a:r>
            <a:r>
              <a:rPr lang="en" sz="1600" dirty="0">
                <a:solidFill>
                  <a:schemeClr val="dk1"/>
                </a:solidFill>
                <a:latin typeface="Old Standard TT"/>
                <a:ea typeface="Old Standard TT"/>
                <a:cs typeface="Old Standard TT"/>
                <a:sym typeface="Old Standard TT"/>
              </a:rPr>
              <a:t> is the process of hiding certain details and showing only essential information to the user.</a:t>
            </a:r>
            <a:endParaRPr sz="1600" dirty="0">
              <a:solidFill>
                <a:schemeClr val="dk1"/>
              </a:solidFill>
              <a:latin typeface="Old Standard TT"/>
              <a:ea typeface="Old Standard TT"/>
              <a:cs typeface="Old Standard TT"/>
              <a:sym typeface="Old Standard TT"/>
            </a:endParaRPr>
          </a:p>
          <a:p>
            <a:pPr algn="just">
              <a:lnSpc>
                <a:spcPct val="115000"/>
              </a:lnSpc>
              <a:spcBef>
                <a:spcPts val="1600"/>
              </a:spcBef>
            </a:pPr>
            <a:r>
              <a:rPr lang="en" sz="1600" dirty="0">
                <a:solidFill>
                  <a:schemeClr val="dk1"/>
                </a:solidFill>
                <a:latin typeface="Old Standard TT"/>
                <a:ea typeface="Old Standard TT"/>
                <a:cs typeface="Old Standard TT"/>
                <a:sym typeface="Old Standard TT"/>
              </a:rPr>
              <a:t>Abstraction can be achieved with either </a:t>
            </a:r>
            <a:r>
              <a:rPr lang="en" sz="1600" b="1" dirty="0">
                <a:solidFill>
                  <a:schemeClr val="dk1"/>
                </a:solidFill>
                <a:latin typeface="Old Standard TT"/>
                <a:ea typeface="Old Standard TT"/>
                <a:cs typeface="Old Standard TT"/>
                <a:sym typeface="Old Standard TT"/>
              </a:rPr>
              <a:t>abstract classes</a:t>
            </a:r>
            <a:r>
              <a:rPr lang="en" sz="1600" dirty="0">
                <a:solidFill>
                  <a:schemeClr val="dk1"/>
                </a:solidFill>
                <a:latin typeface="Old Standard TT"/>
                <a:ea typeface="Old Standard TT"/>
                <a:cs typeface="Old Standard TT"/>
                <a:sym typeface="Old Standard TT"/>
              </a:rPr>
              <a:t> or</a:t>
            </a:r>
            <a:r>
              <a:rPr lang="en" sz="1600" dirty="0">
                <a:solidFill>
                  <a:schemeClr val="dk1"/>
                </a:solidFill>
                <a:uFill>
                  <a:noFill/>
                </a:u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600" b="1" u="sng" dirty="0">
                <a:solidFill>
                  <a:schemeClr val="dk1"/>
                </a:solid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interfaces</a:t>
            </a:r>
            <a:r>
              <a:rPr lang="en" sz="1600" dirty="0">
                <a:solidFill>
                  <a:schemeClr val="dk1"/>
                </a:solidFill>
                <a:latin typeface="Old Standard TT"/>
                <a:ea typeface="Old Standard TT"/>
                <a:cs typeface="Old Standard TT"/>
                <a:sym typeface="Old Standard TT"/>
              </a:rPr>
              <a:t> (which you will learn more about in the next chapter).</a:t>
            </a:r>
            <a:endParaRPr sz="1600" dirty="0">
              <a:solidFill>
                <a:schemeClr val="dk1"/>
              </a:solidFill>
              <a:latin typeface="Old Standard TT"/>
              <a:ea typeface="Old Standard TT"/>
              <a:cs typeface="Old Standard TT"/>
              <a:sym typeface="Old Standard TT"/>
            </a:endParaRPr>
          </a:p>
          <a:p>
            <a:pPr algn="just">
              <a:lnSpc>
                <a:spcPct val="115000"/>
              </a:lnSpc>
              <a:spcBef>
                <a:spcPts val="1600"/>
              </a:spcBef>
            </a:pPr>
            <a:r>
              <a:rPr lang="en" sz="1600" dirty="0">
                <a:solidFill>
                  <a:schemeClr val="dk1"/>
                </a:solidFill>
                <a:latin typeface="Old Standard TT"/>
                <a:ea typeface="Old Standard TT"/>
                <a:cs typeface="Old Standard TT"/>
                <a:sym typeface="Old Standard TT"/>
              </a:rPr>
              <a:t>The abstract keyword is a non-access modifier, used for classes and methods:</a:t>
            </a:r>
            <a:endParaRPr sz="1600" dirty="0">
              <a:solidFill>
                <a:schemeClr val="dk1"/>
              </a:solidFill>
              <a:latin typeface="Old Standard TT"/>
              <a:ea typeface="Old Standard TT"/>
              <a:cs typeface="Old Standard TT"/>
              <a:sym typeface="Old Standard TT"/>
            </a:endParaRPr>
          </a:p>
          <a:p>
            <a:pPr marL="609585" indent="-406390" algn="just">
              <a:lnSpc>
                <a:spcPct val="115000"/>
              </a:lnSpc>
              <a:spcBef>
                <a:spcPts val="1600"/>
              </a:spcBef>
              <a:buClr>
                <a:schemeClr val="dk1"/>
              </a:buClr>
              <a:buSzPts val="1200"/>
              <a:buChar char="●"/>
            </a:pPr>
            <a:r>
              <a:rPr lang="en" sz="1600" b="1" dirty="0">
                <a:solidFill>
                  <a:schemeClr val="dk1"/>
                </a:solidFill>
                <a:latin typeface="Old Standard TT"/>
                <a:ea typeface="Old Standard TT"/>
                <a:cs typeface="Old Standard TT"/>
                <a:sym typeface="Old Standard TT"/>
              </a:rPr>
              <a:t>Abstract class:</a:t>
            </a:r>
            <a:r>
              <a:rPr lang="en" sz="1600" dirty="0">
                <a:solidFill>
                  <a:schemeClr val="dk1"/>
                </a:solidFill>
                <a:latin typeface="Old Standard TT"/>
                <a:ea typeface="Old Standard TT"/>
                <a:cs typeface="Old Standard TT"/>
                <a:sym typeface="Old Standard TT"/>
              </a:rPr>
              <a:t> is a restricted class that cannot be used to create objects (to access it, it must be inherited from another class).</a:t>
            </a:r>
            <a:endParaRPr sz="1600" dirty="0">
              <a:solidFill>
                <a:schemeClr val="dk1"/>
              </a:solidFill>
              <a:latin typeface="Old Standard TT"/>
              <a:ea typeface="Old Standard TT"/>
              <a:cs typeface="Old Standard TT"/>
              <a:sym typeface="Old Standard TT"/>
            </a:endParaRPr>
          </a:p>
          <a:p>
            <a:pPr marL="609585" indent="-406390" algn="just">
              <a:lnSpc>
                <a:spcPct val="115000"/>
              </a:lnSpc>
              <a:buClr>
                <a:schemeClr val="dk1"/>
              </a:buClr>
              <a:buSzPts val="1200"/>
              <a:buChar char="●"/>
            </a:pPr>
            <a:r>
              <a:rPr lang="en" sz="1600" dirty="0">
                <a:solidFill>
                  <a:schemeClr val="dk1"/>
                </a:solidFill>
                <a:latin typeface="Old Standard TT"/>
                <a:ea typeface="Old Standard TT"/>
                <a:cs typeface="Old Standard TT"/>
                <a:sym typeface="Old Standard TT"/>
              </a:rPr>
              <a:t/>
            </a:r>
            <a:br>
              <a:rPr lang="en" sz="1600" dirty="0">
                <a:solidFill>
                  <a:schemeClr val="dk1"/>
                </a:solidFill>
                <a:latin typeface="Old Standard TT"/>
                <a:ea typeface="Old Standard TT"/>
                <a:cs typeface="Old Standard TT"/>
                <a:sym typeface="Old Standard TT"/>
              </a:rPr>
            </a:br>
            <a:r>
              <a:rPr lang="en" sz="1600" b="1" dirty="0">
                <a:solidFill>
                  <a:schemeClr val="dk1"/>
                </a:solidFill>
                <a:latin typeface="Old Standard TT"/>
                <a:ea typeface="Old Standard TT"/>
                <a:cs typeface="Old Standard TT"/>
                <a:sym typeface="Old Standard TT"/>
              </a:rPr>
              <a:t>Abstract method:</a:t>
            </a:r>
            <a:r>
              <a:rPr lang="en" sz="1600" dirty="0">
                <a:solidFill>
                  <a:schemeClr val="dk1"/>
                </a:solidFill>
                <a:latin typeface="Old Standard TT"/>
                <a:ea typeface="Old Standard TT"/>
                <a:cs typeface="Old Standard TT"/>
                <a:sym typeface="Old Standard TT"/>
              </a:rPr>
              <a:t> can only be used in an abstract class, and it does not have a body. The body is provided by the subclass (inherited from).</a:t>
            </a:r>
            <a:endParaRPr sz="2400" dirty="0">
              <a:solidFill>
                <a:schemeClr val="dk1"/>
              </a:solidFill>
              <a:latin typeface="Old Standard TT"/>
              <a:ea typeface="Old Standard TT"/>
              <a:cs typeface="Old Standard TT"/>
              <a:sym typeface="Old Standard TT"/>
            </a:endParaRPr>
          </a:p>
        </p:txBody>
      </p:sp>
      <p:pic>
        <p:nvPicPr>
          <p:cNvPr id="436" name="Google Shape;436;p61"/>
          <p:cNvPicPr preferRelativeResize="0"/>
          <p:nvPr/>
        </p:nvPicPr>
        <p:blipFill>
          <a:blip r:embed="rId4">
            <a:alphaModFix/>
          </a:blip>
          <a:stretch>
            <a:fillRect/>
          </a:stretch>
        </p:blipFill>
        <p:spPr>
          <a:xfrm>
            <a:off x="5908877" y="1904501"/>
            <a:ext cx="5041400" cy="4953499"/>
          </a:xfrm>
          <a:prstGeom prst="rect">
            <a:avLst/>
          </a:prstGeom>
          <a:noFill/>
          <a:ln>
            <a:noFill/>
          </a:ln>
        </p:spPr>
      </p:pic>
    </p:spTree>
    <p:extLst>
      <p:ext uri="{BB962C8B-B14F-4D97-AF65-F5344CB8AC3E}">
        <p14:creationId xmlns:p14="http://schemas.microsoft.com/office/powerpoint/2010/main" val="7833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2"/>
          <p:cNvSpPr txBox="1">
            <a:spLocks noGrp="1"/>
          </p:cNvSpPr>
          <p:nvPr>
            <p:ph type="title"/>
          </p:nvPr>
        </p:nvSpPr>
        <p:spPr>
          <a:xfrm>
            <a:off x="2768200" y="528283"/>
            <a:ext cx="9548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Interface</a:t>
            </a:r>
            <a:endParaRPr sz="4000" dirty="0">
              <a:solidFill>
                <a:schemeClr val="dk1"/>
              </a:solidFill>
            </a:endParaRPr>
          </a:p>
        </p:txBody>
      </p:sp>
      <p:sp>
        <p:nvSpPr>
          <p:cNvPr id="442" name="Google Shape;442;p62"/>
          <p:cNvSpPr txBox="1"/>
          <p:nvPr/>
        </p:nvSpPr>
        <p:spPr>
          <a:xfrm>
            <a:off x="330500" y="1436200"/>
            <a:ext cx="3730000" cy="5382267"/>
          </a:xfrm>
          <a:prstGeom prst="rect">
            <a:avLst/>
          </a:prstGeom>
          <a:noFill/>
          <a:ln>
            <a:noFill/>
          </a:ln>
        </p:spPr>
        <p:txBody>
          <a:bodyPr spcFirstLastPara="1" wrap="square" lIns="121900" tIns="121900" rIns="121900" bIns="121900" anchor="t" anchorCtr="0">
            <a:spAutoFit/>
          </a:bodyPr>
          <a:lstStyle/>
          <a:p>
            <a:pPr marL="609585" indent="-474121">
              <a:lnSpc>
                <a:spcPct val="115000"/>
              </a:lnSpc>
              <a:spcBef>
                <a:spcPts val="1600"/>
              </a:spcBef>
              <a:buClr>
                <a:schemeClr val="dk1"/>
              </a:buClr>
              <a:buSzPts val="2000"/>
              <a:buFont typeface="Old Standard TT"/>
              <a:buChar char="●"/>
            </a:pPr>
            <a:r>
              <a:rPr lang="en" sz="2533">
                <a:solidFill>
                  <a:schemeClr val="dk1"/>
                </a:solidFill>
                <a:latin typeface="Old Standard TT"/>
                <a:ea typeface="Old Standard TT"/>
                <a:cs typeface="Old Standard TT"/>
                <a:sym typeface="Old Standard TT"/>
              </a:rPr>
              <a:t>Another way to achieve</a:t>
            </a:r>
            <a:r>
              <a:rPr lang="en" sz="2533">
                <a:solidFill>
                  <a:schemeClr val="dk1"/>
                </a:solidFill>
                <a:uFill>
                  <a:noFill/>
                </a:u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2533" u="sng">
                <a:solidFill>
                  <a:schemeClr val="dk1"/>
                </a:solid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abstraction</a:t>
            </a:r>
            <a:r>
              <a:rPr lang="en" sz="2533">
                <a:solidFill>
                  <a:schemeClr val="dk1"/>
                </a:solidFill>
                <a:latin typeface="Old Standard TT"/>
                <a:ea typeface="Old Standard TT"/>
                <a:cs typeface="Old Standard TT"/>
                <a:sym typeface="Old Standard TT"/>
              </a:rPr>
              <a:t> in Java, is with interfaces.</a:t>
            </a:r>
            <a:endParaRPr sz="2533">
              <a:solidFill>
                <a:schemeClr val="dk1"/>
              </a:solidFill>
              <a:latin typeface="Old Standard TT"/>
              <a:ea typeface="Old Standard TT"/>
              <a:cs typeface="Old Standard TT"/>
              <a:sym typeface="Old Standard TT"/>
            </a:endParaRPr>
          </a:p>
          <a:p>
            <a:pPr marL="609585" indent="-474121" algn="just">
              <a:lnSpc>
                <a:spcPct val="115000"/>
              </a:lnSpc>
              <a:buClr>
                <a:schemeClr val="dk1"/>
              </a:buClr>
              <a:buSzPts val="2000"/>
              <a:buChar char="●"/>
            </a:pPr>
            <a:r>
              <a:rPr lang="en" sz="2533">
                <a:solidFill>
                  <a:schemeClr val="dk1"/>
                </a:solidFill>
                <a:latin typeface="Old Standard TT"/>
                <a:ea typeface="Old Standard TT"/>
                <a:cs typeface="Old Standard TT"/>
                <a:sym typeface="Old Standard TT"/>
              </a:rPr>
              <a:t>An interface is a completely "</a:t>
            </a:r>
            <a:r>
              <a:rPr lang="en" sz="2533" b="1">
                <a:solidFill>
                  <a:schemeClr val="dk1"/>
                </a:solidFill>
                <a:latin typeface="Old Standard TT"/>
                <a:ea typeface="Old Standard TT"/>
                <a:cs typeface="Old Standard TT"/>
                <a:sym typeface="Old Standard TT"/>
              </a:rPr>
              <a:t>abstract class</a:t>
            </a:r>
            <a:r>
              <a:rPr lang="en" sz="2533">
                <a:solidFill>
                  <a:schemeClr val="dk1"/>
                </a:solidFill>
                <a:latin typeface="Old Standard TT"/>
                <a:ea typeface="Old Standard TT"/>
                <a:cs typeface="Old Standard TT"/>
                <a:sym typeface="Old Standard TT"/>
              </a:rPr>
              <a:t>" that is used to group related methods with empty bodies</a:t>
            </a:r>
            <a:endParaRPr sz="2667">
              <a:solidFill>
                <a:schemeClr val="dk1"/>
              </a:solidFill>
              <a:latin typeface="Old Standard TT"/>
              <a:ea typeface="Old Standard TT"/>
              <a:cs typeface="Old Standard TT"/>
              <a:sym typeface="Old Standard TT"/>
            </a:endParaRPr>
          </a:p>
        </p:txBody>
      </p:sp>
      <p:pic>
        <p:nvPicPr>
          <p:cNvPr id="443" name="Google Shape;443;p62"/>
          <p:cNvPicPr preferRelativeResize="0"/>
          <p:nvPr/>
        </p:nvPicPr>
        <p:blipFill>
          <a:blip r:embed="rId4">
            <a:alphaModFix/>
          </a:blip>
          <a:stretch>
            <a:fillRect/>
          </a:stretch>
        </p:blipFill>
        <p:spPr>
          <a:xfrm>
            <a:off x="5370073" y="2154183"/>
            <a:ext cx="6088903" cy="3946300"/>
          </a:xfrm>
          <a:prstGeom prst="rect">
            <a:avLst/>
          </a:prstGeom>
          <a:noFill/>
          <a:ln>
            <a:noFill/>
          </a:ln>
        </p:spPr>
      </p:pic>
    </p:spTree>
    <p:extLst>
      <p:ext uri="{BB962C8B-B14F-4D97-AF65-F5344CB8AC3E}">
        <p14:creationId xmlns:p14="http://schemas.microsoft.com/office/powerpoint/2010/main" val="1687682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3"/>
          <p:cNvSpPr txBox="1">
            <a:spLocks noGrp="1"/>
          </p:cNvSpPr>
          <p:nvPr>
            <p:ph type="title"/>
          </p:nvPr>
        </p:nvSpPr>
        <p:spPr>
          <a:xfrm>
            <a:off x="2436800" y="2790333"/>
            <a:ext cx="7318400" cy="861600"/>
          </a:xfrm>
          <a:prstGeom prst="rect">
            <a:avLst/>
          </a:prstGeom>
        </p:spPr>
        <p:txBody>
          <a:bodyPr spcFirstLastPara="1" vert="horz" wrap="square" lIns="121900" tIns="121900" rIns="121900" bIns="121900" rtlCol="0" anchor="ctr" anchorCtr="0">
            <a:noAutofit/>
          </a:bodyPr>
          <a:lstStyle/>
          <a:p>
            <a:pPr algn="ctr"/>
            <a:r>
              <a:rPr lang="en" sz="4000" b="1">
                <a:highlight>
                  <a:schemeClr val="dk1"/>
                </a:highlight>
              </a:rPr>
              <a:t>Quiz on Enums &amp; Usage</a:t>
            </a:r>
            <a:endParaRPr sz="4000" b="1">
              <a:highlight>
                <a:schemeClr val="dk1"/>
              </a:highlight>
            </a:endParaRPr>
          </a:p>
        </p:txBody>
      </p:sp>
    </p:spTree>
    <p:extLst>
      <p:ext uri="{BB962C8B-B14F-4D97-AF65-F5344CB8AC3E}">
        <p14:creationId xmlns:p14="http://schemas.microsoft.com/office/powerpoint/2010/main" val="2518100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4"/>
          <p:cNvSpPr txBox="1">
            <a:spLocks noGrp="1"/>
          </p:cNvSpPr>
          <p:nvPr>
            <p:ph type="title"/>
          </p:nvPr>
        </p:nvSpPr>
        <p:spPr>
          <a:xfrm>
            <a:off x="2342367" y="500400"/>
            <a:ext cx="7318400" cy="861600"/>
          </a:xfrm>
          <a:prstGeom prst="rect">
            <a:avLst/>
          </a:prstGeom>
        </p:spPr>
        <p:txBody>
          <a:bodyPr spcFirstLastPara="1" vert="horz" wrap="square" lIns="121900" tIns="121900" rIns="121900" bIns="121900" rtlCol="0" anchor="ctr" anchorCtr="0">
            <a:noAutofit/>
          </a:bodyPr>
          <a:lstStyle/>
          <a:p>
            <a:pPr algn="ctr"/>
            <a:r>
              <a:rPr lang="en" sz="4000" b="1">
                <a:highlight>
                  <a:schemeClr val="dk1"/>
                </a:highlight>
              </a:rPr>
              <a:t>=== LAB ===</a:t>
            </a:r>
            <a:endParaRPr sz="4000" b="1">
              <a:highlight>
                <a:schemeClr val="dk1"/>
              </a:highlight>
            </a:endParaRPr>
          </a:p>
        </p:txBody>
      </p:sp>
      <p:sp>
        <p:nvSpPr>
          <p:cNvPr id="454" name="Google Shape;454;p64"/>
          <p:cNvSpPr txBox="1">
            <a:spLocks noGrp="1"/>
          </p:cNvSpPr>
          <p:nvPr>
            <p:ph type="title"/>
          </p:nvPr>
        </p:nvSpPr>
        <p:spPr>
          <a:xfrm>
            <a:off x="2342367" y="1693867"/>
            <a:ext cx="7318400" cy="861600"/>
          </a:xfrm>
          <a:prstGeom prst="rect">
            <a:avLst/>
          </a:prstGeom>
        </p:spPr>
        <p:txBody>
          <a:bodyPr spcFirstLastPara="1" vert="horz" wrap="square" lIns="121900" tIns="121900" rIns="121900" bIns="121900" rtlCol="0" anchor="ctr" anchorCtr="0">
            <a:noAutofit/>
          </a:bodyPr>
          <a:lstStyle/>
          <a:p>
            <a:pPr algn="ctr"/>
            <a:r>
              <a:rPr lang="en" sz="4000" b="1">
                <a:highlight>
                  <a:schemeClr val="dk1"/>
                </a:highlight>
              </a:rPr>
              <a:t>Java User Input</a:t>
            </a:r>
            <a:endParaRPr sz="4000" b="1">
              <a:highlight>
                <a:schemeClr val="dk1"/>
              </a:highlight>
            </a:endParaRPr>
          </a:p>
        </p:txBody>
      </p:sp>
      <p:sp>
        <p:nvSpPr>
          <p:cNvPr id="455" name="Google Shape;455;p64"/>
          <p:cNvSpPr txBox="1">
            <a:spLocks noGrp="1"/>
          </p:cNvSpPr>
          <p:nvPr>
            <p:ph type="title"/>
          </p:nvPr>
        </p:nvSpPr>
        <p:spPr>
          <a:xfrm>
            <a:off x="2342367" y="3612000"/>
            <a:ext cx="7318400" cy="861600"/>
          </a:xfrm>
          <a:prstGeom prst="rect">
            <a:avLst/>
          </a:prstGeom>
        </p:spPr>
        <p:txBody>
          <a:bodyPr spcFirstLastPara="1" vert="horz" wrap="square" lIns="121900" tIns="121900" rIns="121900" bIns="121900" rtlCol="0" anchor="ctr" anchorCtr="0">
            <a:noAutofit/>
          </a:bodyPr>
          <a:lstStyle/>
          <a:p>
            <a:pPr algn="ctr"/>
            <a:r>
              <a:rPr lang="en" sz="4000" b="1">
                <a:highlight>
                  <a:schemeClr val="dk1"/>
                </a:highlight>
              </a:rPr>
              <a:t>Java ArrayList</a:t>
            </a:r>
            <a:endParaRPr sz="4000" b="1">
              <a:highlight>
                <a:schemeClr val="dk1"/>
              </a:highlight>
            </a:endParaRPr>
          </a:p>
        </p:txBody>
      </p:sp>
      <p:sp>
        <p:nvSpPr>
          <p:cNvPr id="456" name="Google Shape;456;p64"/>
          <p:cNvSpPr txBox="1">
            <a:spLocks noGrp="1"/>
          </p:cNvSpPr>
          <p:nvPr>
            <p:ph type="title"/>
          </p:nvPr>
        </p:nvSpPr>
        <p:spPr>
          <a:xfrm>
            <a:off x="2342367" y="4571500"/>
            <a:ext cx="7318400" cy="861600"/>
          </a:xfrm>
          <a:prstGeom prst="rect">
            <a:avLst/>
          </a:prstGeom>
        </p:spPr>
        <p:txBody>
          <a:bodyPr spcFirstLastPara="1" vert="horz" wrap="square" lIns="121900" tIns="121900" rIns="121900" bIns="121900" rtlCol="0" anchor="ctr" anchorCtr="0">
            <a:noAutofit/>
          </a:bodyPr>
          <a:lstStyle/>
          <a:p>
            <a:pPr algn="ctr"/>
            <a:r>
              <a:rPr lang="en" sz="4000" b="1">
                <a:highlight>
                  <a:schemeClr val="dk1"/>
                </a:highlight>
              </a:rPr>
              <a:t>Java HashMap</a:t>
            </a:r>
            <a:endParaRPr sz="4000" b="1">
              <a:highlight>
                <a:schemeClr val="dk1"/>
              </a:highlight>
            </a:endParaRPr>
          </a:p>
        </p:txBody>
      </p:sp>
      <p:sp>
        <p:nvSpPr>
          <p:cNvPr id="457" name="Google Shape;457;p64"/>
          <p:cNvSpPr txBox="1">
            <a:spLocks noGrp="1"/>
          </p:cNvSpPr>
          <p:nvPr>
            <p:ph type="title"/>
          </p:nvPr>
        </p:nvSpPr>
        <p:spPr>
          <a:xfrm>
            <a:off x="2342367" y="2652500"/>
            <a:ext cx="7318400" cy="861600"/>
          </a:xfrm>
          <a:prstGeom prst="rect">
            <a:avLst/>
          </a:prstGeom>
        </p:spPr>
        <p:txBody>
          <a:bodyPr spcFirstLastPara="1" vert="horz" wrap="square" lIns="121900" tIns="121900" rIns="121900" bIns="121900" rtlCol="0" anchor="ctr" anchorCtr="0">
            <a:noAutofit/>
          </a:bodyPr>
          <a:lstStyle/>
          <a:p>
            <a:pPr algn="ctr"/>
            <a:r>
              <a:rPr lang="en" sz="4000" b="1">
                <a:highlight>
                  <a:schemeClr val="dk1"/>
                </a:highlight>
              </a:rPr>
              <a:t>Java Date and Time</a:t>
            </a:r>
            <a:endParaRPr sz="4000" b="1">
              <a:highlight>
                <a:schemeClr val="dk1"/>
              </a:highlight>
            </a:endParaRPr>
          </a:p>
        </p:txBody>
      </p:sp>
      <p:sp>
        <p:nvSpPr>
          <p:cNvPr id="458" name="Google Shape;458;p64"/>
          <p:cNvSpPr txBox="1">
            <a:spLocks noGrp="1"/>
          </p:cNvSpPr>
          <p:nvPr>
            <p:ph type="title"/>
          </p:nvPr>
        </p:nvSpPr>
        <p:spPr>
          <a:xfrm>
            <a:off x="2436800" y="5636300"/>
            <a:ext cx="7318400" cy="861600"/>
          </a:xfrm>
          <a:prstGeom prst="rect">
            <a:avLst/>
          </a:prstGeom>
        </p:spPr>
        <p:txBody>
          <a:bodyPr spcFirstLastPara="1" vert="horz" wrap="square" lIns="121900" tIns="121900" rIns="121900" bIns="121900" rtlCol="0" anchor="ctr" anchorCtr="0">
            <a:noAutofit/>
          </a:bodyPr>
          <a:lstStyle/>
          <a:p>
            <a:pPr algn="ctr"/>
            <a:r>
              <a:rPr lang="en" sz="4000" b="1">
                <a:highlight>
                  <a:schemeClr val="dk1"/>
                </a:highlight>
              </a:rPr>
              <a:t>Java Iterator</a:t>
            </a:r>
            <a:endParaRPr sz="4000" b="1">
              <a:highlight>
                <a:schemeClr val="dk1"/>
              </a:highlight>
            </a:endParaRPr>
          </a:p>
        </p:txBody>
      </p:sp>
    </p:spTree>
    <p:extLst>
      <p:ext uri="{BB962C8B-B14F-4D97-AF65-F5344CB8AC3E}">
        <p14:creationId xmlns:p14="http://schemas.microsoft.com/office/powerpoint/2010/main" val="1900217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5"/>
          <p:cNvSpPr txBox="1">
            <a:spLocks noGrp="1"/>
          </p:cNvSpPr>
          <p:nvPr>
            <p:ph type="title"/>
          </p:nvPr>
        </p:nvSpPr>
        <p:spPr>
          <a:xfrm>
            <a:off x="2625053" y="494433"/>
            <a:ext cx="97376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Exceptions - Try...Catch</a:t>
            </a:r>
            <a:endParaRPr sz="4000" dirty="0">
              <a:solidFill>
                <a:schemeClr val="dk1"/>
              </a:solidFill>
            </a:endParaRPr>
          </a:p>
        </p:txBody>
      </p:sp>
      <p:sp>
        <p:nvSpPr>
          <p:cNvPr id="464" name="Google Shape;464;p65"/>
          <p:cNvSpPr txBox="1"/>
          <p:nvPr/>
        </p:nvSpPr>
        <p:spPr>
          <a:xfrm>
            <a:off x="353400" y="1399227"/>
            <a:ext cx="10518000" cy="2298025"/>
          </a:xfrm>
          <a:prstGeom prst="rect">
            <a:avLst/>
          </a:prstGeom>
          <a:noFill/>
          <a:ln>
            <a:noFill/>
          </a:ln>
        </p:spPr>
        <p:txBody>
          <a:bodyPr spcFirstLastPara="1" wrap="square" lIns="121900" tIns="121900" rIns="121900" bIns="121900" anchor="t" anchorCtr="0">
            <a:spAutoFit/>
          </a:bodyPr>
          <a:lstStyle/>
          <a:p>
            <a:pPr marL="609585" indent="-423323">
              <a:spcBef>
                <a:spcPts val="1600"/>
              </a:spcBef>
              <a:buClr>
                <a:schemeClr val="dk1"/>
              </a:buClr>
              <a:buSzPts val="1400"/>
              <a:buFont typeface="Old Standard TT"/>
              <a:buChar char="●"/>
            </a:pPr>
            <a:r>
              <a:rPr lang="en" sz="2400" dirty="0">
                <a:solidFill>
                  <a:schemeClr val="dk1"/>
                </a:solidFill>
                <a:latin typeface="Old Standard TT"/>
                <a:ea typeface="Old Standard TT"/>
                <a:cs typeface="Old Standard TT"/>
                <a:sym typeface="Old Standard TT"/>
              </a:rPr>
              <a:t>The try statement allows you to define a block of code to be tested for errors while it is being executed.</a:t>
            </a:r>
            <a:endParaRPr sz="2400" dirty="0">
              <a:solidFill>
                <a:schemeClr val="dk1"/>
              </a:solidFill>
              <a:latin typeface="Old Standard TT"/>
              <a:ea typeface="Old Standard TT"/>
              <a:cs typeface="Old Standard TT"/>
              <a:sym typeface="Old Standard TT"/>
            </a:endParaRPr>
          </a:p>
          <a:p>
            <a:pPr marL="609585" indent="-423323">
              <a:buClr>
                <a:schemeClr val="dk1"/>
              </a:buClr>
              <a:buSzPts val="1400"/>
              <a:buFont typeface="Old Standard TT"/>
              <a:buChar char="●"/>
            </a:pPr>
            <a:r>
              <a:rPr lang="en" sz="2400" dirty="0">
                <a:solidFill>
                  <a:schemeClr val="dk1"/>
                </a:solidFill>
                <a:latin typeface="Old Standard TT"/>
                <a:ea typeface="Old Standard TT"/>
                <a:cs typeface="Old Standard TT"/>
                <a:sym typeface="Old Standard TT"/>
              </a:rPr>
              <a:t>The catch statement allows you to define a block of code to be executed, if an error occurs in the try block.</a:t>
            </a:r>
            <a:endParaRPr sz="2400" dirty="0">
              <a:solidFill>
                <a:schemeClr val="dk1"/>
              </a:solidFill>
              <a:latin typeface="Old Standard TT"/>
              <a:ea typeface="Old Standard TT"/>
              <a:cs typeface="Old Standard TT"/>
              <a:sym typeface="Old Standard TT"/>
            </a:endParaRPr>
          </a:p>
          <a:p>
            <a:pPr marL="609585" indent="-423323" algn="just">
              <a:buClr>
                <a:schemeClr val="dk1"/>
              </a:buClr>
              <a:buSzPts val="1400"/>
              <a:buFont typeface="Old Standard TT"/>
              <a:buChar char="●"/>
            </a:pPr>
            <a:r>
              <a:rPr lang="en" sz="2400" dirty="0">
                <a:solidFill>
                  <a:schemeClr val="dk1"/>
                </a:solidFill>
                <a:latin typeface="Old Standard TT"/>
                <a:ea typeface="Old Standard TT"/>
                <a:cs typeface="Old Standard TT"/>
                <a:sym typeface="Old Standard TT"/>
              </a:rPr>
              <a:t>The try and catch keywords come in pairs</a:t>
            </a:r>
            <a:endParaRPr sz="2400" dirty="0">
              <a:solidFill>
                <a:schemeClr val="dk1"/>
              </a:solidFill>
              <a:latin typeface="Old Standard TT"/>
              <a:ea typeface="Old Standard TT"/>
              <a:cs typeface="Old Standard TT"/>
              <a:sym typeface="Old Standard TT"/>
            </a:endParaRPr>
          </a:p>
        </p:txBody>
      </p:sp>
      <p:pic>
        <p:nvPicPr>
          <p:cNvPr id="465" name="Google Shape;465;p65"/>
          <p:cNvPicPr preferRelativeResize="0"/>
          <p:nvPr/>
        </p:nvPicPr>
        <p:blipFill>
          <a:blip r:embed="rId3">
            <a:alphaModFix/>
          </a:blip>
          <a:stretch>
            <a:fillRect/>
          </a:stretch>
        </p:blipFill>
        <p:spPr>
          <a:xfrm>
            <a:off x="2503171" y="3577590"/>
            <a:ext cx="7044732" cy="3189208"/>
          </a:xfrm>
          <a:prstGeom prst="rect">
            <a:avLst/>
          </a:prstGeom>
          <a:noFill/>
          <a:ln>
            <a:noFill/>
          </a:ln>
        </p:spPr>
      </p:pic>
    </p:spTree>
    <p:extLst>
      <p:ext uri="{BB962C8B-B14F-4D97-AF65-F5344CB8AC3E}">
        <p14:creationId xmlns:p14="http://schemas.microsoft.com/office/powerpoint/2010/main" val="796263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6"/>
          <p:cNvSpPr txBox="1">
            <a:spLocks noGrp="1"/>
          </p:cNvSpPr>
          <p:nvPr>
            <p:ph type="title"/>
          </p:nvPr>
        </p:nvSpPr>
        <p:spPr>
          <a:xfrm>
            <a:off x="2643500" y="552667"/>
            <a:ext cx="96736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Threads</a:t>
            </a:r>
            <a:endParaRPr sz="4000" dirty="0">
              <a:solidFill>
                <a:schemeClr val="dk1"/>
              </a:solidFill>
            </a:endParaRPr>
          </a:p>
        </p:txBody>
      </p:sp>
      <p:sp>
        <p:nvSpPr>
          <p:cNvPr id="471" name="Google Shape;471;p66"/>
          <p:cNvSpPr txBox="1"/>
          <p:nvPr/>
        </p:nvSpPr>
        <p:spPr>
          <a:xfrm>
            <a:off x="448533" y="1556477"/>
            <a:ext cx="11485200" cy="1867137"/>
          </a:xfrm>
          <a:prstGeom prst="rect">
            <a:avLst/>
          </a:prstGeom>
          <a:noFill/>
          <a:ln>
            <a:noFill/>
          </a:ln>
        </p:spPr>
        <p:txBody>
          <a:bodyPr spcFirstLastPara="1" wrap="square" lIns="121900" tIns="121900" rIns="121900" bIns="121900" anchor="t" anchorCtr="0">
            <a:spAutoFit/>
          </a:bodyPr>
          <a:lstStyle/>
          <a:p>
            <a:pPr marL="609585" indent="-423323">
              <a:lnSpc>
                <a:spcPct val="115000"/>
              </a:lnSpc>
              <a:spcBef>
                <a:spcPts val="1600"/>
              </a:spcBef>
              <a:buClr>
                <a:schemeClr val="dk1"/>
              </a:buClr>
              <a:buSzPts val="1400"/>
              <a:buFont typeface="Old Standard TT"/>
              <a:buChar char="●"/>
            </a:pPr>
            <a:r>
              <a:rPr lang="en" sz="2000" dirty="0">
                <a:solidFill>
                  <a:schemeClr val="dk1"/>
                </a:solidFill>
                <a:latin typeface="Old Standard TT"/>
                <a:ea typeface="Old Standard TT"/>
                <a:cs typeface="Old Standard TT"/>
                <a:sym typeface="Old Standard TT"/>
              </a:rPr>
              <a:t>Threads allows a program to operate more efficiently by doing multiple things at the same time.</a:t>
            </a:r>
            <a:endParaRPr sz="2000" dirty="0">
              <a:solidFill>
                <a:schemeClr val="dk1"/>
              </a:solidFill>
              <a:latin typeface="Old Standard TT"/>
              <a:ea typeface="Old Standard TT"/>
              <a:cs typeface="Old Standard TT"/>
              <a:sym typeface="Old Standard TT"/>
            </a:endParaRPr>
          </a:p>
          <a:p>
            <a:pPr marL="609585" indent="-423323">
              <a:lnSpc>
                <a:spcPct val="115000"/>
              </a:lnSpc>
              <a:buClr>
                <a:schemeClr val="dk1"/>
              </a:buClr>
              <a:buSzPts val="1400"/>
              <a:buFont typeface="Old Standard TT"/>
              <a:buChar char="●"/>
            </a:pPr>
            <a:r>
              <a:rPr lang="en" sz="2000" dirty="0">
                <a:solidFill>
                  <a:schemeClr val="dk1"/>
                </a:solidFill>
                <a:latin typeface="Old Standard TT"/>
                <a:ea typeface="Old Standard TT"/>
                <a:cs typeface="Old Standard TT"/>
                <a:sym typeface="Old Standard TT"/>
              </a:rPr>
              <a:t>Threads can be used to perform complicated tasks in the background without interrupting the main program.</a:t>
            </a:r>
            <a:endParaRPr sz="2000" dirty="0">
              <a:solidFill>
                <a:schemeClr val="dk1"/>
              </a:solidFill>
              <a:latin typeface="Old Standard TT"/>
              <a:ea typeface="Old Standard TT"/>
              <a:cs typeface="Old Standard TT"/>
              <a:sym typeface="Old Standard TT"/>
            </a:endParaRPr>
          </a:p>
        </p:txBody>
      </p:sp>
      <p:pic>
        <p:nvPicPr>
          <p:cNvPr id="472" name="Google Shape;472;p66"/>
          <p:cNvPicPr preferRelativeResize="0"/>
          <p:nvPr/>
        </p:nvPicPr>
        <p:blipFill>
          <a:blip r:embed="rId3">
            <a:alphaModFix/>
          </a:blip>
          <a:stretch>
            <a:fillRect/>
          </a:stretch>
        </p:blipFill>
        <p:spPr>
          <a:xfrm>
            <a:off x="1386212" y="3291840"/>
            <a:ext cx="8735841" cy="3281192"/>
          </a:xfrm>
          <a:prstGeom prst="rect">
            <a:avLst/>
          </a:prstGeom>
          <a:noFill/>
          <a:ln>
            <a:noFill/>
          </a:ln>
        </p:spPr>
      </p:pic>
    </p:spTree>
    <p:extLst>
      <p:ext uri="{BB962C8B-B14F-4D97-AF65-F5344CB8AC3E}">
        <p14:creationId xmlns:p14="http://schemas.microsoft.com/office/powerpoint/2010/main" val="714444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7"/>
          <p:cNvSpPr txBox="1">
            <a:spLocks noGrp="1"/>
          </p:cNvSpPr>
          <p:nvPr>
            <p:ph type="title"/>
          </p:nvPr>
        </p:nvSpPr>
        <p:spPr>
          <a:xfrm>
            <a:off x="2774753" y="360813"/>
            <a:ext cx="9702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Java Threads</a:t>
            </a:r>
            <a:endParaRPr sz="4000" dirty="0">
              <a:solidFill>
                <a:schemeClr val="dk1"/>
              </a:solidFill>
            </a:endParaRPr>
          </a:p>
        </p:txBody>
      </p:sp>
      <p:pic>
        <p:nvPicPr>
          <p:cNvPr id="478" name="Google Shape;478;p67"/>
          <p:cNvPicPr preferRelativeResize="0"/>
          <p:nvPr/>
        </p:nvPicPr>
        <p:blipFill>
          <a:blip r:embed="rId3">
            <a:alphaModFix/>
          </a:blip>
          <a:stretch>
            <a:fillRect/>
          </a:stretch>
        </p:blipFill>
        <p:spPr>
          <a:xfrm>
            <a:off x="1357434" y="1885949"/>
            <a:ext cx="9561065" cy="4768847"/>
          </a:xfrm>
          <a:prstGeom prst="rect">
            <a:avLst/>
          </a:prstGeom>
          <a:noFill/>
          <a:ln>
            <a:noFill/>
          </a:ln>
        </p:spPr>
      </p:pic>
    </p:spTree>
    <p:extLst>
      <p:ext uri="{BB962C8B-B14F-4D97-AF65-F5344CB8AC3E}">
        <p14:creationId xmlns:p14="http://schemas.microsoft.com/office/powerpoint/2010/main" val="1826051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8"/>
          <p:cNvSpPr txBox="1">
            <a:spLocks noGrp="1"/>
          </p:cNvSpPr>
          <p:nvPr>
            <p:ph type="title"/>
          </p:nvPr>
        </p:nvSpPr>
        <p:spPr>
          <a:xfrm>
            <a:off x="653667" y="701800"/>
            <a:ext cx="10678000" cy="5454400"/>
          </a:xfrm>
          <a:prstGeom prst="rect">
            <a:avLst/>
          </a:prstGeom>
        </p:spPr>
        <p:txBody>
          <a:bodyPr spcFirstLastPara="1" vert="horz" wrap="square" lIns="121900" tIns="121900" rIns="121900" bIns="121900" rtlCol="0" anchor="ctr" anchorCtr="0">
            <a:noAutofit/>
          </a:bodyPr>
          <a:lstStyle/>
          <a:p>
            <a:pPr algn="ctr"/>
            <a:r>
              <a:rPr lang="en">
                <a:solidFill>
                  <a:schemeClr val="dk1"/>
                </a:solidFill>
              </a:rPr>
              <a:t>Exercise</a:t>
            </a:r>
            <a:endParaRPr>
              <a:solidFill>
                <a:schemeClr val="dk1"/>
              </a:solidFill>
            </a:endParaRPr>
          </a:p>
          <a:p>
            <a:pPr algn="ctr"/>
            <a:endParaRPr>
              <a:solidFill>
                <a:schemeClr val="dk1"/>
              </a:solidFill>
            </a:endParaRPr>
          </a:p>
          <a:p>
            <a:pPr algn="ctr"/>
            <a:r>
              <a:rPr lang="en" sz="2667">
                <a:solidFill>
                  <a:schemeClr val="dk1"/>
                </a:solidFill>
              </a:rPr>
              <a:t>https://www.w3schools.com/java/exercise.asp</a:t>
            </a:r>
            <a:endParaRPr sz="2667">
              <a:solidFill>
                <a:schemeClr val="dk1"/>
              </a:solidFill>
            </a:endParaRPr>
          </a:p>
        </p:txBody>
      </p:sp>
    </p:spTree>
    <p:extLst>
      <p:ext uri="{BB962C8B-B14F-4D97-AF65-F5344CB8AC3E}">
        <p14:creationId xmlns:p14="http://schemas.microsoft.com/office/powerpoint/2010/main" val="3854632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sz="5600">
                <a:solidFill>
                  <a:schemeClr val="dk1"/>
                </a:solidFill>
              </a:rPr>
              <a:t>Enterprise Software Development</a:t>
            </a:r>
            <a:endParaRPr sz="5600">
              <a:solidFill>
                <a:schemeClr val="dk1"/>
              </a:solidFill>
            </a:endParaRPr>
          </a:p>
        </p:txBody>
      </p:sp>
    </p:spTree>
    <p:extLst>
      <p:ext uri="{BB962C8B-B14F-4D97-AF65-F5344CB8AC3E}">
        <p14:creationId xmlns:p14="http://schemas.microsoft.com/office/powerpoint/2010/main" val="57347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9"/>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Sprint Boot</a:t>
            </a:r>
            <a:endParaRPr>
              <a:solidFill>
                <a:schemeClr val="dk1"/>
              </a:solidFill>
            </a:endParaRPr>
          </a:p>
        </p:txBody>
      </p:sp>
      <p:pic>
        <p:nvPicPr>
          <p:cNvPr id="489" name="Google Shape;489;p69"/>
          <p:cNvPicPr preferRelativeResize="0"/>
          <p:nvPr/>
        </p:nvPicPr>
        <p:blipFill>
          <a:blip r:embed="rId3">
            <a:alphaModFix/>
          </a:blip>
          <a:stretch>
            <a:fillRect/>
          </a:stretch>
        </p:blipFill>
        <p:spPr>
          <a:xfrm>
            <a:off x="7547967" y="2677399"/>
            <a:ext cx="4024365" cy="2112800"/>
          </a:xfrm>
          <a:prstGeom prst="rect">
            <a:avLst/>
          </a:prstGeom>
          <a:noFill/>
          <a:ln>
            <a:noFill/>
          </a:ln>
        </p:spPr>
      </p:pic>
    </p:spTree>
    <p:extLst>
      <p:ext uri="{BB962C8B-B14F-4D97-AF65-F5344CB8AC3E}">
        <p14:creationId xmlns:p14="http://schemas.microsoft.com/office/powerpoint/2010/main" val="2869595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0"/>
          <p:cNvSpPr txBox="1">
            <a:spLocks noGrp="1"/>
          </p:cNvSpPr>
          <p:nvPr>
            <p:ph type="title"/>
          </p:nvPr>
        </p:nvSpPr>
        <p:spPr>
          <a:xfrm>
            <a:off x="2550627" y="577983"/>
            <a:ext cx="9560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What is Spring Boot </a:t>
            </a:r>
            <a:endParaRPr sz="4000" dirty="0">
              <a:solidFill>
                <a:schemeClr val="dk1"/>
              </a:solidFill>
            </a:endParaRPr>
          </a:p>
        </p:txBody>
      </p:sp>
      <p:sp>
        <p:nvSpPr>
          <p:cNvPr id="495" name="Google Shape;495;p70"/>
          <p:cNvSpPr txBox="1"/>
          <p:nvPr/>
        </p:nvSpPr>
        <p:spPr>
          <a:xfrm>
            <a:off x="448533" y="1170667"/>
            <a:ext cx="11036400" cy="3834856"/>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2400">
                <a:solidFill>
                  <a:schemeClr val="dk1"/>
                </a:solidFill>
                <a:latin typeface="Old Standard TT"/>
                <a:ea typeface="Old Standard TT"/>
                <a:cs typeface="Old Standard TT"/>
                <a:sym typeface="Old Standard TT"/>
              </a:rPr>
              <a:t>Spring Boot is a project that is built on the top of the Spring Framework. It provides an easier and faster way to set up, configure, and run both simple and web-based applications.</a:t>
            </a:r>
            <a:endParaRPr sz="2400">
              <a:solidFill>
                <a:schemeClr val="dk1"/>
              </a:solidFill>
              <a:latin typeface="Old Standard TT"/>
              <a:ea typeface="Old Standard TT"/>
              <a:cs typeface="Old Standard TT"/>
              <a:sym typeface="Old Standard TT"/>
            </a:endParaRPr>
          </a:p>
          <a:p>
            <a:pPr>
              <a:lnSpc>
                <a:spcPct val="115000"/>
              </a:lnSpc>
              <a:spcBef>
                <a:spcPts val="1600"/>
              </a:spcBef>
              <a:spcAft>
                <a:spcPts val="1600"/>
              </a:spcAft>
            </a:pPr>
            <a:r>
              <a:rPr lang="en" sz="2400">
                <a:solidFill>
                  <a:schemeClr val="dk1"/>
                </a:solidFill>
                <a:latin typeface="Old Standard TT"/>
                <a:ea typeface="Old Standard TT"/>
                <a:cs typeface="Old Standard TT"/>
                <a:sym typeface="Old Standard TT"/>
              </a:rPr>
              <a:t>It is a Spring module that provides the </a:t>
            </a:r>
            <a:r>
              <a:rPr lang="en" sz="2400" b="1">
                <a:solidFill>
                  <a:schemeClr val="dk1"/>
                </a:solidFill>
                <a:latin typeface="Old Standard TT"/>
                <a:ea typeface="Old Standard TT"/>
                <a:cs typeface="Old Standard TT"/>
                <a:sym typeface="Old Standard TT"/>
              </a:rPr>
              <a:t>RAD (</a:t>
            </a:r>
            <a:r>
              <a:rPr lang="en" sz="2400" b="1" i="1">
                <a:solidFill>
                  <a:schemeClr val="dk1"/>
                </a:solidFill>
                <a:latin typeface="Old Standard TT"/>
                <a:ea typeface="Old Standard TT"/>
                <a:cs typeface="Old Standard TT"/>
                <a:sym typeface="Old Standard TT"/>
              </a:rPr>
              <a:t>Rapid Application Development</a:t>
            </a:r>
            <a:r>
              <a:rPr lang="en" sz="2400" b="1">
                <a:solidFill>
                  <a:schemeClr val="dk1"/>
                </a:solidFill>
                <a:latin typeface="Old Standard TT"/>
                <a:ea typeface="Old Standard TT"/>
                <a:cs typeface="Old Standard TT"/>
                <a:sym typeface="Old Standard TT"/>
              </a:rPr>
              <a:t>)</a:t>
            </a:r>
            <a:r>
              <a:rPr lang="en" sz="2400">
                <a:solidFill>
                  <a:schemeClr val="dk1"/>
                </a:solidFill>
                <a:latin typeface="Old Standard TT"/>
                <a:ea typeface="Old Standard TT"/>
                <a:cs typeface="Old Standard TT"/>
                <a:sym typeface="Old Standard TT"/>
              </a:rPr>
              <a:t> feature to the Spring Framework. It is used to create a stand-alone Spring-based application that you can just run because it needs minimal Spring configuration.</a:t>
            </a:r>
            <a:endParaRPr sz="2800">
              <a:solidFill>
                <a:schemeClr val="dk1"/>
              </a:solidFill>
              <a:latin typeface="Old Standard TT"/>
              <a:ea typeface="Old Standard TT"/>
              <a:cs typeface="Old Standard TT"/>
              <a:sym typeface="Old Standard TT"/>
            </a:endParaRPr>
          </a:p>
        </p:txBody>
      </p:sp>
      <p:pic>
        <p:nvPicPr>
          <p:cNvPr id="496" name="Google Shape;496;p70"/>
          <p:cNvPicPr preferRelativeResize="0"/>
          <p:nvPr/>
        </p:nvPicPr>
        <p:blipFill>
          <a:blip r:embed="rId3">
            <a:alphaModFix/>
          </a:blip>
          <a:stretch>
            <a:fillRect/>
          </a:stretch>
        </p:blipFill>
        <p:spPr>
          <a:xfrm>
            <a:off x="828800" y="4279901"/>
            <a:ext cx="10160000" cy="2578100"/>
          </a:xfrm>
          <a:prstGeom prst="rect">
            <a:avLst/>
          </a:prstGeom>
          <a:noFill/>
          <a:ln>
            <a:noFill/>
          </a:ln>
        </p:spPr>
      </p:pic>
    </p:spTree>
    <p:extLst>
      <p:ext uri="{BB962C8B-B14F-4D97-AF65-F5344CB8AC3E}">
        <p14:creationId xmlns:p14="http://schemas.microsoft.com/office/powerpoint/2010/main" val="4253729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1"/>
          <p:cNvSpPr txBox="1">
            <a:spLocks noGrp="1"/>
          </p:cNvSpPr>
          <p:nvPr>
            <p:ph type="title"/>
          </p:nvPr>
        </p:nvSpPr>
        <p:spPr>
          <a:xfrm>
            <a:off x="2509043" y="596033"/>
            <a:ext cx="9430800" cy="861600"/>
          </a:xfrm>
          <a:prstGeom prst="rect">
            <a:avLst/>
          </a:prstGeom>
        </p:spPr>
        <p:txBody>
          <a:bodyPr spcFirstLastPara="1" vert="horz" wrap="square" lIns="121900" tIns="121900" rIns="121900" bIns="121900" rtlCol="0" anchor="ctr" anchorCtr="0">
            <a:noAutofit/>
          </a:bodyPr>
          <a:lstStyle/>
          <a:p>
            <a:r>
              <a:rPr lang="en" sz="3333" dirty="0">
                <a:solidFill>
                  <a:schemeClr val="dk1"/>
                </a:solidFill>
              </a:rPr>
              <a:t>Why should we use Spring Boot Framework?</a:t>
            </a:r>
            <a:endParaRPr sz="3333" dirty="0">
              <a:solidFill>
                <a:schemeClr val="dk1"/>
              </a:solidFill>
            </a:endParaRPr>
          </a:p>
        </p:txBody>
      </p:sp>
      <p:sp>
        <p:nvSpPr>
          <p:cNvPr id="502" name="Google Shape;502;p71"/>
          <p:cNvSpPr txBox="1"/>
          <p:nvPr/>
        </p:nvSpPr>
        <p:spPr>
          <a:xfrm>
            <a:off x="597123" y="1799317"/>
            <a:ext cx="11036400" cy="4125191"/>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2800" dirty="0">
                <a:solidFill>
                  <a:schemeClr val="dk1"/>
                </a:solidFill>
                <a:latin typeface="Old Standard TT"/>
                <a:ea typeface="Old Standard TT"/>
                <a:cs typeface="Old Standard TT"/>
                <a:sym typeface="Old Standard TT"/>
              </a:rPr>
              <a:t>We should use Spring Boot Framework because:</a:t>
            </a:r>
            <a:endParaRPr sz="2800" dirty="0">
              <a:solidFill>
                <a:schemeClr val="dk1"/>
              </a:solidFill>
              <a:latin typeface="Old Standard TT"/>
              <a:ea typeface="Old Standard TT"/>
              <a:cs typeface="Old Standard TT"/>
              <a:sym typeface="Old Standard TT"/>
            </a:endParaRPr>
          </a:p>
          <a:p>
            <a:pPr marL="609585" indent="-448722">
              <a:lnSpc>
                <a:spcPct val="115000"/>
              </a:lnSpc>
              <a:spcBef>
                <a:spcPts val="1600"/>
              </a:spcBef>
              <a:buClr>
                <a:schemeClr val="dk1"/>
              </a:buClr>
              <a:buSzPts val="1700"/>
              <a:buChar char="●"/>
            </a:pPr>
            <a:r>
              <a:rPr lang="en" sz="2800" dirty="0">
                <a:solidFill>
                  <a:schemeClr val="dk1"/>
                </a:solidFill>
                <a:latin typeface="Old Standard TT"/>
                <a:ea typeface="Old Standard TT"/>
                <a:cs typeface="Old Standard TT"/>
                <a:sym typeface="Old Standard TT"/>
              </a:rPr>
              <a:t>The dependency injection approach is used in Spring Boot.</a:t>
            </a:r>
            <a:endParaRPr sz="2800" dirty="0">
              <a:solidFill>
                <a:schemeClr val="dk1"/>
              </a:solidFill>
              <a:latin typeface="Old Standard TT"/>
              <a:ea typeface="Old Standard TT"/>
              <a:cs typeface="Old Standard TT"/>
              <a:sym typeface="Old Standard TT"/>
            </a:endParaRPr>
          </a:p>
          <a:p>
            <a:pPr marL="609585" indent="-448722">
              <a:lnSpc>
                <a:spcPct val="115000"/>
              </a:lnSpc>
              <a:buClr>
                <a:schemeClr val="dk1"/>
              </a:buClr>
              <a:buSzPts val="1700"/>
              <a:buChar char="●"/>
            </a:pPr>
            <a:r>
              <a:rPr lang="en" sz="2800" dirty="0">
                <a:solidFill>
                  <a:schemeClr val="dk1"/>
                </a:solidFill>
                <a:latin typeface="Old Standard TT"/>
                <a:ea typeface="Old Standard TT"/>
                <a:cs typeface="Old Standard TT"/>
                <a:sym typeface="Old Standard TT"/>
              </a:rPr>
              <a:t>It contains powerful database transaction management capabilities.</a:t>
            </a:r>
            <a:endParaRPr sz="2800" dirty="0">
              <a:solidFill>
                <a:schemeClr val="dk1"/>
              </a:solidFill>
              <a:latin typeface="Old Standard TT"/>
              <a:ea typeface="Old Standard TT"/>
              <a:cs typeface="Old Standard TT"/>
              <a:sym typeface="Old Standard TT"/>
            </a:endParaRPr>
          </a:p>
          <a:p>
            <a:pPr marL="609585" indent="-448722">
              <a:lnSpc>
                <a:spcPct val="115000"/>
              </a:lnSpc>
              <a:buClr>
                <a:schemeClr val="dk1"/>
              </a:buClr>
              <a:buSzPts val="1700"/>
              <a:buChar char="●"/>
            </a:pPr>
            <a:r>
              <a:rPr lang="en" sz="2800" dirty="0">
                <a:solidFill>
                  <a:schemeClr val="dk1"/>
                </a:solidFill>
                <a:latin typeface="Old Standard TT"/>
                <a:ea typeface="Old Standard TT"/>
                <a:cs typeface="Old Standard TT"/>
                <a:sym typeface="Old Standard TT"/>
              </a:rPr>
              <a:t>It simplifies integration with other Java frameworks like JPA/Hibernate ORM, Struts, etc.</a:t>
            </a:r>
            <a:endParaRPr sz="2800" dirty="0">
              <a:solidFill>
                <a:schemeClr val="dk1"/>
              </a:solidFill>
              <a:latin typeface="Old Standard TT"/>
              <a:ea typeface="Old Standard TT"/>
              <a:cs typeface="Old Standard TT"/>
              <a:sym typeface="Old Standard TT"/>
            </a:endParaRPr>
          </a:p>
          <a:p>
            <a:pPr marL="609585" indent="-448722">
              <a:lnSpc>
                <a:spcPct val="115000"/>
              </a:lnSpc>
              <a:buClr>
                <a:schemeClr val="dk1"/>
              </a:buClr>
              <a:buSzPts val="1700"/>
              <a:buChar char="●"/>
            </a:pPr>
            <a:r>
              <a:rPr lang="en" sz="2800" dirty="0">
                <a:solidFill>
                  <a:schemeClr val="dk1"/>
                </a:solidFill>
                <a:latin typeface="Old Standard TT"/>
                <a:ea typeface="Old Standard TT"/>
                <a:cs typeface="Old Standard TT"/>
                <a:sym typeface="Old Standard TT"/>
              </a:rPr>
              <a:t>It reduces the cost and development time of the application.</a:t>
            </a:r>
            <a:endParaRPr sz="2800" dirty="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535823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2"/>
          <p:cNvSpPr txBox="1">
            <a:spLocks noGrp="1"/>
          </p:cNvSpPr>
          <p:nvPr>
            <p:ph type="title"/>
          </p:nvPr>
        </p:nvSpPr>
        <p:spPr>
          <a:xfrm>
            <a:off x="2442400" y="646563"/>
            <a:ext cx="9749600" cy="861600"/>
          </a:xfrm>
          <a:prstGeom prst="rect">
            <a:avLst/>
          </a:prstGeom>
        </p:spPr>
        <p:txBody>
          <a:bodyPr spcFirstLastPara="1" vert="horz" wrap="square" lIns="121900" tIns="121900" rIns="121900" bIns="121900" rtlCol="0" anchor="ctr" anchorCtr="0">
            <a:noAutofit/>
          </a:bodyPr>
          <a:lstStyle/>
          <a:p>
            <a:r>
              <a:rPr lang="en" sz="3200" dirty="0">
                <a:solidFill>
                  <a:schemeClr val="dk1"/>
                </a:solidFill>
              </a:rPr>
              <a:t>Why should we use Spring Boot Framework?</a:t>
            </a:r>
            <a:endParaRPr sz="3200" dirty="0">
              <a:solidFill>
                <a:schemeClr val="dk1"/>
              </a:solidFill>
            </a:endParaRPr>
          </a:p>
        </p:txBody>
      </p:sp>
      <p:sp>
        <p:nvSpPr>
          <p:cNvPr id="508" name="Google Shape;508;p72"/>
          <p:cNvSpPr txBox="1"/>
          <p:nvPr/>
        </p:nvSpPr>
        <p:spPr>
          <a:xfrm>
            <a:off x="448533" y="1690097"/>
            <a:ext cx="11036400" cy="4998764"/>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3067">
                <a:solidFill>
                  <a:schemeClr val="dk1"/>
                </a:solidFill>
                <a:latin typeface="Old Standard TT"/>
                <a:ea typeface="Old Standard TT"/>
                <a:cs typeface="Old Standard TT"/>
                <a:sym typeface="Old Standard TT"/>
              </a:rPr>
              <a:t>We should use Spring Boot Framework because:</a:t>
            </a:r>
            <a:endParaRPr sz="3067">
              <a:solidFill>
                <a:schemeClr val="dk1"/>
              </a:solidFill>
              <a:latin typeface="Old Standard TT"/>
              <a:ea typeface="Old Standard TT"/>
              <a:cs typeface="Old Standard TT"/>
              <a:sym typeface="Old Standard TT"/>
            </a:endParaRPr>
          </a:p>
          <a:p>
            <a:pPr marL="609585" indent="-440256">
              <a:lnSpc>
                <a:spcPct val="115000"/>
              </a:lnSpc>
              <a:spcBef>
                <a:spcPts val="1600"/>
              </a:spcBef>
              <a:buClr>
                <a:schemeClr val="dk1"/>
              </a:buClr>
              <a:buSzPts val="1600"/>
              <a:buChar char="●"/>
            </a:pPr>
            <a:r>
              <a:rPr lang="en" sz="3067">
                <a:solidFill>
                  <a:schemeClr val="dk1"/>
                </a:solidFill>
                <a:latin typeface="Old Standard TT"/>
                <a:ea typeface="Old Standard TT"/>
                <a:cs typeface="Old Standard TT"/>
                <a:sym typeface="Old Standard TT"/>
              </a:rPr>
              <a:t>The dependency injection approach is used in Spring Boot.</a:t>
            </a:r>
            <a:endParaRPr sz="3067">
              <a:solidFill>
                <a:schemeClr val="dk1"/>
              </a:solidFill>
              <a:latin typeface="Old Standard TT"/>
              <a:ea typeface="Old Standard TT"/>
              <a:cs typeface="Old Standard TT"/>
              <a:sym typeface="Old Standard TT"/>
            </a:endParaRPr>
          </a:p>
          <a:p>
            <a:pPr marL="609585" indent="-440256">
              <a:lnSpc>
                <a:spcPct val="115000"/>
              </a:lnSpc>
              <a:buClr>
                <a:schemeClr val="dk1"/>
              </a:buClr>
              <a:buSzPts val="1600"/>
              <a:buChar char="●"/>
            </a:pPr>
            <a:r>
              <a:rPr lang="en" sz="3067">
                <a:solidFill>
                  <a:schemeClr val="dk1"/>
                </a:solidFill>
                <a:latin typeface="Old Standard TT"/>
                <a:ea typeface="Old Standard TT"/>
                <a:cs typeface="Old Standard TT"/>
                <a:sym typeface="Old Standard TT"/>
              </a:rPr>
              <a:t>It contains powerful database transaction management capabilities.</a:t>
            </a:r>
            <a:endParaRPr sz="3067">
              <a:solidFill>
                <a:schemeClr val="dk1"/>
              </a:solidFill>
              <a:latin typeface="Old Standard TT"/>
              <a:ea typeface="Old Standard TT"/>
              <a:cs typeface="Old Standard TT"/>
              <a:sym typeface="Old Standard TT"/>
            </a:endParaRPr>
          </a:p>
          <a:p>
            <a:pPr marL="609585" indent="-440256">
              <a:lnSpc>
                <a:spcPct val="115000"/>
              </a:lnSpc>
              <a:buClr>
                <a:schemeClr val="dk1"/>
              </a:buClr>
              <a:buSzPts val="1600"/>
              <a:buChar char="●"/>
            </a:pPr>
            <a:r>
              <a:rPr lang="en" sz="3067">
                <a:solidFill>
                  <a:schemeClr val="dk1"/>
                </a:solidFill>
                <a:latin typeface="Old Standard TT"/>
                <a:ea typeface="Old Standard TT"/>
                <a:cs typeface="Old Standard TT"/>
                <a:sym typeface="Old Standard TT"/>
              </a:rPr>
              <a:t>It simplifies integration with other Java frameworks like JPA/Hibernate ORM, Struts, etc.</a:t>
            </a:r>
            <a:endParaRPr sz="3067">
              <a:solidFill>
                <a:schemeClr val="dk1"/>
              </a:solidFill>
              <a:latin typeface="Old Standard TT"/>
              <a:ea typeface="Old Standard TT"/>
              <a:cs typeface="Old Standard TT"/>
              <a:sym typeface="Old Standard TT"/>
            </a:endParaRPr>
          </a:p>
          <a:p>
            <a:pPr marL="609585" indent="-440256">
              <a:lnSpc>
                <a:spcPct val="115000"/>
              </a:lnSpc>
              <a:buClr>
                <a:schemeClr val="dk1"/>
              </a:buClr>
              <a:buSzPts val="1600"/>
              <a:buChar char="●"/>
            </a:pPr>
            <a:r>
              <a:rPr lang="en" sz="3067">
                <a:solidFill>
                  <a:schemeClr val="dk1"/>
                </a:solidFill>
                <a:latin typeface="Old Standard TT"/>
                <a:ea typeface="Old Standard TT"/>
                <a:cs typeface="Old Standard TT"/>
                <a:sym typeface="Old Standard TT"/>
              </a:rPr>
              <a:t>It reduces the cost and development time of the application.</a:t>
            </a:r>
            <a:endParaRPr sz="3067">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2260894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3"/>
          <p:cNvSpPr txBox="1">
            <a:spLocks noGrp="1"/>
          </p:cNvSpPr>
          <p:nvPr>
            <p:ph type="title"/>
          </p:nvPr>
        </p:nvSpPr>
        <p:spPr>
          <a:xfrm>
            <a:off x="2478000" y="542949"/>
            <a:ext cx="97140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Limitations of Spring Boot</a:t>
            </a:r>
            <a:endParaRPr sz="4000" dirty="0">
              <a:solidFill>
                <a:schemeClr val="dk1"/>
              </a:solidFill>
            </a:endParaRPr>
          </a:p>
        </p:txBody>
      </p:sp>
      <p:sp>
        <p:nvSpPr>
          <p:cNvPr id="514" name="Google Shape;514;p73"/>
          <p:cNvSpPr txBox="1"/>
          <p:nvPr/>
        </p:nvSpPr>
        <p:spPr>
          <a:xfrm>
            <a:off x="448533" y="1593837"/>
            <a:ext cx="10930400" cy="943936"/>
          </a:xfrm>
          <a:prstGeom prst="rect">
            <a:avLst/>
          </a:prstGeom>
          <a:noFill/>
          <a:ln>
            <a:noFill/>
          </a:ln>
        </p:spPr>
        <p:txBody>
          <a:bodyPr spcFirstLastPara="1" wrap="square" lIns="121900" tIns="121900" rIns="121900" bIns="121900" anchor="t" anchorCtr="0">
            <a:spAutoFit/>
          </a:bodyPr>
          <a:lstStyle/>
          <a:p>
            <a:pPr algn="just"/>
            <a:r>
              <a:rPr lang="en" sz="2267" dirty="0">
                <a:solidFill>
                  <a:schemeClr val="dk1"/>
                </a:solidFill>
                <a:highlight>
                  <a:schemeClr val="lt1"/>
                </a:highlight>
                <a:latin typeface="Old Standard TT"/>
                <a:ea typeface="Old Standard TT"/>
                <a:cs typeface="Old Standard TT"/>
                <a:sym typeface="Old Standard TT"/>
              </a:rPr>
              <a:t>Spring Boot can use dependencies that are not going to be used in the application. These dependencies increase the size of the application. </a:t>
            </a:r>
            <a:endParaRPr sz="2267" dirty="0">
              <a:solidFill>
                <a:schemeClr val="dk1"/>
              </a:solidFill>
              <a:highlight>
                <a:schemeClr val="lt1"/>
              </a:highlight>
              <a:latin typeface="Old Standard TT"/>
              <a:ea typeface="Old Standard TT"/>
              <a:cs typeface="Old Standard TT"/>
              <a:sym typeface="Old Standard TT"/>
            </a:endParaRPr>
          </a:p>
        </p:txBody>
      </p:sp>
      <p:sp>
        <p:nvSpPr>
          <p:cNvPr id="515" name="Google Shape;515;p73"/>
          <p:cNvSpPr txBox="1">
            <a:spLocks noGrp="1"/>
          </p:cNvSpPr>
          <p:nvPr>
            <p:ph type="title"/>
          </p:nvPr>
        </p:nvSpPr>
        <p:spPr>
          <a:xfrm>
            <a:off x="436729" y="2517273"/>
            <a:ext cx="106112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Why Spring Boot?</a:t>
            </a:r>
            <a:endParaRPr sz="4000">
              <a:solidFill>
                <a:schemeClr val="dk1"/>
              </a:solidFill>
            </a:endParaRPr>
          </a:p>
        </p:txBody>
      </p:sp>
      <p:sp>
        <p:nvSpPr>
          <p:cNvPr id="516" name="Google Shape;516;p73"/>
          <p:cNvSpPr txBox="1"/>
          <p:nvPr/>
        </p:nvSpPr>
        <p:spPr>
          <a:xfrm>
            <a:off x="448533" y="2921001"/>
            <a:ext cx="11154400" cy="3676351"/>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2133">
                <a:solidFill>
                  <a:schemeClr val="dk1"/>
                </a:solidFill>
                <a:latin typeface="Old Standard TT"/>
                <a:ea typeface="Old Standard TT"/>
                <a:cs typeface="Old Standard TT"/>
                <a:sym typeface="Old Standard TT"/>
              </a:rPr>
              <a:t>You can choose Spring Boot because of the features and benefits it offers as given here</a:t>
            </a:r>
            <a:endParaRPr sz="2133">
              <a:solidFill>
                <a:schemeClr val="dk1"/>
              </a:solidFill>
              <a:latin typeface="Old Standard TT"/>
              <a:ea typeface="Old Standard TT"/>
              <a:cs typeface="Old Standard TT"/>
              <a:sym typeface="Old Standard TT"/>
            </a:endParaRPr>
          </a:p>
          <a:p>
            <a:pPr marL="609585" indent="-414856">
              <a:lnSpc>
                <a:spcPct val="115000"/>
              </a:lnSpc>
              <a:spcBef>
                <a:spcPts val="1600"/>
              </a:spcBef>
              <a:buClr>
                <a:schemeClr val="dk1"/>
              </a:buClr>
              <a:buSzPts val="1300"/>
              <a:buChar char="●"/>
            </a:pPr>
            <a:r>
              <a:rPr lang="en" sz="2133">
                <a:solidFill>
                  <a:schemeClr val="dk1"/>
                </a:solidFill>
                <a:latin typeface="Old Standard TT"/>
                <a:ea typeface="Old Standard TT"/>
                <a:cs typeface="Old Standard TT"/>
                <a:sym typeface="Old Standard TT"/>
              </a:rPr>
              <a:t>It provides a flexible way to configure Java Beans, XML configurations, and Database Transactions.</a:t>
            </a:r>
            <a:endParaRPr sz="2133">
              <a:solidFill>
                <a:schemeClr val="dk1"/>
              </a:solidFill>
              <a:latin typeface="Old Standard TT"/>
              <a:ea typeface="Old Standard TT"/>
              <a:cs typeface="Old Standard TT"/>
              <a:sym typeface="Old Standard TT"/>
            </a:endParaRPr>
          </a:p>
          <a:p>
            <a:pPr marL="609585" indent="-414856">
              <a:lnSpc>
                <a:spcPct val="115000"/>
              </a:lnSpc>
              <a:buClr>
                <a:schemeClr val="dk1"/>
              </a:buClr>
              <a:buSzPts val="1300"/>
              <a:buChar char="●"/>
            </a:pPr>
            <a:r>
              <a:rPr lang="en" sz="2133">
                <a:solidFill>
                  <a:schemeClr val="dk1"/>
                </a:solidFill>
                <a:latin typeface="Old Standard TT"/>
                <a:ea typeface="Old Standard TT"/>
                <a:cs typeface="Old Standard TT"/>
                <a:sym typeface="Old Standard TT"/>
              </a:rPr>
              <a:t>It provides a powerful batch processing and manages REST endpoints.</a:t>
            </a:r>
            <a:endParaRPr sz="2133">
              <a:solidFill>
                <a:schemeClr val="dk1"/>
              </a:solidFill>
              <a:latin typeface="Old Standard TT"/>
              <a:ea typeface="Old Standard TT"/>
              <a:cs typeface="Old Standard TT"/>
              <a:sym typeface="Old Standard TT"/>
            </a:endParaRPr>
          </a:p>
          <a:p>
            <a:pPr marL="609585" indent="-414856">
              <a:lnSpc>
                <a:spcPct val="115000"/>
              </a:lnSpc>
              <a:buClr>
                <a:schemeClr val="dk1"/>
              </a:buClr>
              <a:buSzPts val="1300"/>
              <a:buChar char="●"/>
            </a:pPr>
            <a:r>
              <a:rPr lang="en" sz="2133">
                <a:solidFill>
                  <a:schemeClr val="dk1"/>
                </a:solidFill>
                <a:latin typeface="Old Standard TT"/>
                <a:ea typeface="Old Standard TT"/>
                <a:cs typeface="Old Standard TT"/>
                <a:sym typeface="Old Standard TT"/>
              </a:rPr>
              <a:t>In Spring Boot, everything is auto configured; no manual configurations are needed.</a:t>
            </a:r>
            <a:endParaRPr sz="2133">
              <a:solidFill>
                <a:schemeClr val="dk1"/>
              </a:solidFill>
              <a:latin typeface="Old Standard TT"/>
              <a:ea typeface="Old Standard TT"/>
              <a:cs typeface="Old Standard TT"/>
              <a:sym typeface="Old Standard TT"/>
            </a:endParaRPr>
          </a:p>
          <a:p>
            <a:pPr marL="609585" indent="-414856">
              <a:lnSpc>
                <a:spcPct val="115000"/>
              </a:lnSpc>
              <a:buClr>
                <a:schemeClr val="dk1"/>
              </a:buClr>
              <a:buSzPts val="1300"/>
              <a:buChar char="●"/>
            </a:pPr>
            <a:r>
              <a:rPr lang="en" sz="2133">
                <a:solidFill>
                  <a:schemeClr val="dk1"/>
                </a:solidFill>
                <a:latin typeface="Old Standard TT"/>
                <a:ea typeface="Old Standard TT"/>
                <a:cs typeface="Old Standard TT"/>
                <a:sym typeface="Old Standard TT"/>
              </a:rPr>
              <a:t>It offers annotation-based spring application</a:t>
            </a:r>
            <a:endParaRPr sz="2133">
              <a:solidFill>
                <a:schemeClr val="dk1"/>
              </a:solidFill>
              <a:latin typeface="Old Standard TT"/>
              <a:ea typeface="Old Standard TT"/>
              <a:cs typeface="Old Standard TT"/>
              <a:sym typeface="Old Standard TT"/>
            </a:endParaRPr>
          </a:p>
          <a:p>
            <a:pPr marL="609585" indent="-414856">
              <a:lnSpc>
                <a:spcPct val="115000"/>
              </a:lnSpc>
              <a:buClr>
                <a:schemeClr val="dk1"/>
              </a:buClr>
              <a:buSzPts val="1300"/>
              <a:buChar char="●"/>
            </a:pPr>
            <a:r>
              <a:rPr lang="en" sz="2133">
                <a:solidFill>
                  <a:schemeClr val="dk1"/>
                </a:solidFill>
                <a:latin typeface="Old Standard TT"/>
                <a:ea typeface="Old Standard TT"/>
                <a:cs typeface="Old Standard TT"/>
                <a:sym typeface="Old Standard TT"/>
              </a:rPr>
              <a:t>Eases dependency management</a:t>
            </a:r>
            <a:endParaRPr sz="2133">
              <a:solidFill>
                <a:schemeClr val="dk1"/>
              </a:solidFill>
              <a:latin typeface="Old Standard TT"/>
              <a:ea typeface="Old Standard TT"/>
              <a:cs typeface="Old Standard TT"/>
              <a:sym typeface="Old Standard TT"/>
            </a:endParaRPr>
          </a:p>
          <a:p>
            <a:pPr marL="609585" indent="-414856">
              <a:lnSpc>
                <a:spcPct val="115000"/>
              </a:lnSpc>
              <a:buClr>
                <a:schemeClr val="dk1"/>
              </a:buClr>
              <a:buSzPts val="1300"/>
              <a:buChar char="●"/>
            </a:pPr>
            <a:r>
              <a:rPr lang="en" sz="2133">
                <a:solidFill>
                  <a:schemeClr val="dk1"/>
                </a:solidFill>
                <a:latin typeface="Old Standard TT"/>
                <a:ea typeface="Old Standard TT"/>
                <a:cs typeface="Old Standard TT"/>
                <a:sym typeface="Old Standard TT"/>
              </a:rPr>
              <a:t>It includes Embedded Servlet Container</a:t>
            </a:r>
            <a:endParaRPr sz="2133">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551683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4"/>
          <p:cNvSpPr txBox="1">
            <a:spLocks noGrp="1"/>
          </p:cNvSpPr>
          <p:nvPr>
            <p:ph type="title"/>
          </p:nvPr>
        </p:nvSpPr>
        <p:spPr>
          <a:xfrm>
            <a:off x="2538827" y="680853"/>
            <a:ext cx="9572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Prerequisite of Spring Boot</a:t>
            </a:r>
            <a:endParaRPr sz="4000" dirty="0">
              <a:solidFill>
                <a:schemeClr val="dk1"/>
              </a:solidFill>
            </a:endParaRPr>
          </a:p>
        </p:txBody>
      </p:sp>
      <p:sp>
        <p:nvSpPr>
          <p:cNvPr id="522" name="Google Shape;522;p74"/>
          <p:cNvSpPr txBox="1"/>
          <p:nvPr/>
        </p:nvSpPr>
        <p:spPr>
          <a:xfrm>
            <a:off x="448533" y="2199700"/>
            <a:ext cx="10930400" cy="3188781"/>
          </a:xfrm>
          <a:prstGeom prst="rect">
            <a:avLst/>
          </a:prstGeom>
          <a:noFill/>
          <a:ln>
            <a:noFill/>
          </a:ln>
        </p:spPr>
        <p:txBody>
          <a:bodyPr spcFirstLastPara="1" wrap="square" lIns="121900" tIns="121900" rIns="121900" bIns="121900" anchor="t" anchorCtr="0">
            <a:spAutoFit/>
          </a:bodyPr>
          <a:lstStyle/>
          <a:p>
            <a:pPr marL="609585" indent="-499521">
              <a:lnSpc>
                <a:spcPct val="115000"/>
              </a:lnSpc>
              <a:spcBef>
                <a:spcPts val="1600"/>
              </a:spcBef>
              <a:buClr>
                <a:schemeClr val="dk1"/>
              </a:buClr>
              <a:buSzPts val="2300"/>
              <a:buChar char="●"/>
            </a:pPr>
            <a:r>
              <a:rPr lang="en" sz="3867">
                <a:solidFill>
                  <a:schemeClr val="dk1"/>
                </a:solidFill>
                <a:highlight>
                  <a:schemeClr val="lt1"/>
                </a:highlight>
                <a:latin typeface="Old Standard TT"/>
                <a:ea typeface="Old Standard TT"/>
                <a:cs typeface="Old Standard TT"/>
                <a:sym typeface="Old Standard TT"/>
              </a:rPr>
              <a:t>Java 1.8</a:t>
            </a:r>
            <a:endParaRPr sz="3867">
              <a:solidFill>
                <a:schemeClr val="dk1"/>
              </a:solidFill>
              <a:highlight>
                <a:schemeClr val="lt1"/>
              </a:highlight>
              <a:latin typeface="Old Standard TT"/>
              <a:ea typeface="Old Standard TT"/>
              <a:cs typeface="Old Standard TT"/>
              <a:sym typeface="Old Standard TT"/>
            </a:endParaRPr>
          </a:p>
          <a:p>
            <a:pPr marL="609585" indent="-499521">
              <a:lnSpc>
                <a:spcPct val="115000"/>
              </a:lnSpc>
              <a:buClr>
                <a:schemeClr val="dk1"/>
              </a:buClr>
              <a:buSzPts val="2300"/>
              <a:buChar char="●"/>
            </a:pPr>
            <a:r>
              <a:rPr lang="en" sz="3867">
                <a:solidFill>
                  <a:schemeClr val="dk1"/>
                </a:solidFill>
                <a:highlight>
                  <a:schemeClr val="lt1"/>
                </a:highlight>
                <a:latin typeface="Old Standard TT"/>
                <a:ea typeface="Old Standard TT"/>
                <a:cs typeface="Old Standard TT"/>
                <a:sym typeface="Old Standard TT"/>
              </a:rPr>
              <a:t>Maven 3.0+</a:t>
            </a:r>
            <a:endParaRPr sz="3867">
              <a:solidFill>
                <a:schemeClr val="dk1"/>
              </a:solidFill>
              <a:highlight>
                <a:schemeClr val="lt1"/>
              </a:highlight>
              <a:latin typeface="Old Standard TT"/>
              <a:ea typeface="Old Standard TT"/>
              <a:cs typeface="Old Standard TT"/>
              <a:sym typeface="Old Standard TT"/>
            </a:endParaRPr>
          </a:p>
          <a:p>
            <a:pPr marL="609585" indent="-499521">
              <a:lnSpc>
                <a:spcPct val="115000"/>
              </a:lnSpc>
              <a:buClr>
                <a:schemeClr val="dk1"/>
              </a:buClr>
              <a:buSzPts val="2300"/>
              <a:buChar char="●"/>
            </a:pPr>
            <a:r>
              <a:rPr lang="en" sz="3867">
                <a:solidFill>
                  <a:schemeClr val="dk1"/>
                </a:solidFill>
                <a:highlight>
                  <a:schemeClr val="lt1"/>
                </a:highlight>
                <a:latin typeface="Old Standard TT"/>
                <a:ea typeface="Old Standard TT"/>
                <a:cs typeface="Old Standard TT"/>
                <a:sym typeface="Old Standard TT"/>
              </a:rPr>
              <a:t>Spring Framework 5.0.0.BUILD-SNAPSHOT</a:t>
            </a:r>
            <a:endParaRPr sz="3867">
              <a:solidFill>
                <a:schemeClr val="dk1"/>
              </a:solidFill>
              <a:highlight>
                <a:schemeClr val="lt1"/>
              </a:highlight>
              <a:latin typeface="Old Standard TT"/>
              <a:ea typeface="Old Standard TT"/>
              <a:cs typeface="Old Standard TT"/>
              <a:sym typeface="Old Standard TT"/>
            </a:endParaRPr>
          </a:p>
          <a:p>
            <a:pPr marL="609585" indent="-499521">
              <a:lnSpc>
                <a:spcPct val="115000"/>
              </a:lnSpc>
              <a:buClr>
                <a:schemeClr val="dk1"/>
              </a:buClr>
              <a:buSzPts val="2300"/>
              <a:buChar char="●"/>
            </a:pPr>
            <a:r>
              <a:rPr lang="en" sz="3867">
                <a:solidFill>
                  <a:schemeClr val="dk1"/>
                </a:solidFill>
                <a:highlight>
                  <a:schemeClr val="lt1"/>
                </a:highlight>
                <a:latin typeface="Old Standard TT"/>
                <a:ea typeface="Old Standard TT"/>
                <a:cs typeface="Old Standard TT"/>
                <a:sym typeface="Old Standard TT"/>
              </a:rPr>
              <a:t>An IDE (Spring Tool Suite) is recommended.</a:t>
            </a:r>
            <a:endParaRPr sz="3867">
              <a:solidFill>
                <a:schemeClr val="dk1"/>
              </a:solidFill>
              <a:highlight>
                <a:schemeClr val="lt1"/>
              </a:highlight>
              <a:latin typeface="Old Standard TT"/>
              <a:ea typeface="Old Standard TT"/>
              <a:cs typeface="Old Standard TT"/>
              <a:sym typeface="Old Standard TT"/>
            </a:endParaRPr>
          </a:p>
        </p:txBody>
      </p:sp>
    </p:spTree>
    <p:extLst>
      <p:ext uri="{BB962C8B-B14F-4D97-AF65-F5344CB8AC3E}">
        <p14:creationId xmlns:p14="http://schemas.microsoft.com/office/powerpoint/2010/main" val="1928005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5"/>
          <p:cNvSpPr txBox="1">
            <a:spLocks noGrp="1"/>
          </p:cNvSpPr>
          <p:nvPr>
            <p:ph type="title"/>
          </p:nvPr>
        </p:nvSpPr>
        <p:spPr>
          <a:xfrm>
            <a:off x="2681973" y="612273"/>
            <a:ext cx="93836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Spring Boot Features</a:t>
            </a:r>
            <a:endParaRPr sz="4000" dirty="0">
              <a:solidFill>
                <a:schemeClr val="dk1"/>
              </a:solidFill>
            </a:endParaRPr>
          </a:p>
        </p:txBody>
      </p:sp>
      <p:sp>
        <p:nvSpPr>
          <p:cNvPr id="528" name="Google Shape;528;p75"/>
          <p:cNvSpPr txBox="1"/>
          <p:nvPr/>
        </p:nvSpPr>
        <p:spPr>
          <a:xfrm>
            <a:off x="448533" y="1373400"/>
            <a:ext cx="10930400" cy="5171247"/>
          </a:xfrm>
          <a:prstGeom prst="rect">
            <a:avLst/>
          </a:prstGeom>
          <a:noFill/>
          <a:ln>
            <a:noFill/>
          </a:ln>
        </p:spPr>
        <p:txBody>
          <a:bodyPr spcFirstLastPara="1" wrap="square" lIns="121900" tIns="121900" rIns="121900" bIns="121900" anchor="t" anchorCtr="0">
            <a:spAutoFit/>
          </a:bodyPr>
          <a:lstStyle/>
          <a:p>
            <a:pPr marL="609585" indent="-423323">
              <a:lnSpc>
                <a:spcPct val="115000"/>
              </a:lnSpc>
              <a:spcBef>
                <a:spcPts val="1600"/>
              </a:spcBef>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Web Development</a:t>
            </a:r>
            <a:endParaRPr sz="2667">
              <a:solidFill>
                <a:schemeClr val="dk1"/>
              </a:solidFill>
              <a:highlight>
                <a:schemeClr val="lt1"/>
              </a:highlight>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SpringApplication</a:t>
            </a:r>
            <a:endParaRPr sz="2667">
              <a:solidFill>
                <a:schemeClr val="dk1"/>
              </a:solidFill>
              <a:highlight>
                <a:schemeClr val="lt1"/>
              </a:highlight>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Application events and listeners</a:t>
            </a:r>
            <a:endParaRPr sz="2667">
              <a:solidFill>
                <a:schemeClr val="dk1"/>
              </a:solidFill>
              <a:highlight>
                <a:schemeClr val="lt1"/>
              </a:highlight>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Admin features</a:t>
            </a:r>
            <a:endParaRPr sz="2667">
              <a:solidFill>
                <a:schemeClr val="dk1"/>
              </a:solidFill>
              <a:highlight>
                <a:schemeClr val="lt1"/>
              </a:highlight>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Externalized Configuration</a:t>
            </a:r>
            <a:endParaRPr sz="2667">
              <a:solidFill>
                <a:schemeClr val="dk1"/>
              </a:solidFill>
              <a:highlight>
                <a:schemeClr val="lt1"/>
              </a:highlight>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Properties Files</a:t>
            </a:r>
            <a:endParaRPr sz="2667">
              <a:solidFill>
                <a:schemeClr val="dk1"/>
              </a:solidFill>
              <a:highlight>
                <a:schemeClr val="lt1"/>
              </a:highlight>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YAML Support</a:t>
            </a:r>
            <a:endParaRPr sz="2667">
              <a:solidFill>
                <a:schemeClr val="dk1"/>
              </a:solidFill>
              <a:highlight>
                <a:schemeClr val="lt1"/>
              </a:highlight>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Type-safe Configuration</a:t>
            </a:r>
            <a:endParaRPr sz="2667">
              <a:solidFill>
                <a:schemeClr val="dk1"/>
              </a:solidFill>
              <a:highlight>
                <a:schemeClr val="lt1"/>
              </a:highlight>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Logging</a:t>
            </a:r>
            <a:endParaRPr sz="2667">
              <a:solidFill>
                <a:schemeClr val="dk1"/>
              </a:solidFill>
              <a:highlight>
                <a:schemeClr val="lt1"/>
              </a:highlight>
              <a:latin typeface="Old Standard TT"/>
              <a:ea typeface="Old Standard TT"/>
              <a:cs typeface="Old Standard TT"/>
              <a:sym typeface="Old Standard TT"/>
            </a:endParaRPr>
          </a:p>
          <a:p>
            <a:pPr marL="609585" indent="-423323">
              <a:lnSpc>
                <a:spcPct val="115000"/>
              </a:lnSpc>
              <a:buClr>
                <a:schemeClr val="dk1"/>
              </a:buClr>
              <a:buSzPts val="1400"/>
              <a:buChar char="●"/>
            </a:pPr>
            <a:r>
              <a:rPr lang="en" sz="2667">
                <a:solidFill>
                  <a:schemeClr val="dk1"/>
                </a:solidFill>
                <a:highlight>
                  <a:schemeClr val="lt1"/>
                </a:highlight>
                <a:latin typeface="Old Standard TT"/>
                <a:ea typeface="Old Standard TT"/>
                <a:cs typeface="Old Standard TT"/>
                <a:sym typeface="Old Standard TT"/>
              </a:rPr>
              <a:t>Security</a:t>
            </a:r>
            <a:endParaRPr sz="2667">
              <a:solidFill>
                <a:schemeClr val="dk1"/>
              </a:solidFill>
              <a:highlight>
                <a:schemeClr val="lt1"/>
              </a:highlight>
              <a:latin typeface="Old Standard TT"/>
              <a:ea typeface="Old Standard TT"/>
              <a:cs typeface="Old Standard TT"/>
              <a:sym typeface="Old Standard TT"/>
            </a:endParaRPr>
          </a:p>
        </p:txBody>
      </p:sp>
    </p:spTree>
    <p:extLst>
      <p:ext uri="{BB962C8B-B14F-4D97-AF65-F5344CB8AC3E}">
        <p14:creationId xmlns:p14="http://schemas.microsoft.com/office/powerpoint/2010/main" val="2318054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6"/>
          <p:cNvSpPr txBox="1">
            <a:spLocks noGrp="1"/>
          </p:cNvSpPr>
          <p:nvPr>
            <p:ph type="title"/>
          </p:nvPr>
        </p:nvSpPr>
        <p:spPr>
          <a:xfrm>
            <a:off x="2637767" y="627733"/>
            <a:ext cx="9336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Spring vs. Spring Boot</a:t>
            </a:r>
            <a:endParaRPr sz="4000" dirty="0">
              <a:solidFill>
                <a:schemeClr val="dk1"/>
              </a:solidFill>
            </a:endParaRPr>
          </a:p>
        </p:txBody>
      </p:sp>
      <p:sp>
        <p:nvSpPr>
          <p:cNvPr id="534" name="Google Shape;534;p76"/>
          <p:cNvSpPr txBox="1"/>
          <p:nvPr/>
        </p:nvSpPr>
        <p:spPr>
          <a:xfrm>
            <a:off x="448533" y="1489333"/>
            <a:ext cx="10930400" cy="5581616"/>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buClr>
                <a:schemeClr val="dk1"/>
              </a:buClr>
              <a:buSzPts val="1100"/>
            </a:pPr>
            <a:r>
              <a:rPr lang="en" sz="2667" b="1">
                <a:solidFill>
                  <a:schemeClr val="dk1"/>
                </a:solidFill>
                <a:latin typeface="Old Standard TT"/>
                <a:ea typeface="Old Standard TT"/>
                <a:cs typeface="Old Standard TT"/>
                <a:sym typeface="Old Standard TT"/>
              </a:rPr>
              <a:t>Spring:</a:t>
            </a:r>
            <a:r>
              <a:rPr lang="en" sz="2667">
                <a:solidFill>
                  <a:schemeClr val="dk1"/>
                </a:solidFill>
                <a:latin typeface="Old Standard TT"/>
                <a:ea typeface="Old Standard TT"/>
                <a:cs typeface="Old Standard TT"/>
                <a:sym typeface="Old Standard TT"/>
              </a:rPr>
              <a:t> Spring Framework is the most popular application development framework of Java. The main feature of the Spring Framework is </a:t>
            </a:r>
            <a:r>
              <a:rPr lang="en" sz="2667" b="1">
                <a:solidFill>
                  <a:schemeClr val="dk1"/>
                </a:solidFill>
                <a:latin typeface="Old Standard TT"/>
                <a:ea typeface="Old Standard TT"/>
                <a:cs typeface="Old Standard TT"/>
                <a:sym typeface="Old Standard TT"/>
              </a:rPr>
              <a:t>dependency Injection</a:t>
            </a:r>
            <a:r>
              <a:rPr lang="en" sz="2667">
                <a:solidFill>
                  <a:schemeClr val="dk1"/>
                </a:solidFill>
                <a:latin typeface="Old Standard TT"/>
                <a:ea typeface="Old Standard TT"/>
                <a:cs typeface="Old Standard TT"/>
                <a:sym typeface="Old Standard TT"/>
              </a:rPr>
              <a:t> or </a:t>
            </a:r>
            <a:r>
              <a:rPr lang="en" sz="2667" b="1">
                <a:solidFill>
                  <a:schemeClr val="dk1"/>
                </a:solidFill>
                <a:latin typeface="Old Standard TT"/>
                <a:ea typeface="Old Standard TT"/>
                <a:cs typeface="Old Standard TT"/>
                <a:sym typeface="Old Standard TT"/>
              </a:rPr>
              <a:t>Inversion of Control</a:t>
            </a:r>
            <a:r>
              <a:rPr lang="en" sz="2667">
                <a:solidFill>
                  <a:schemeClr val="dk1"/>
                </a:solidFill>
                <a:latin typeface="Old Standard TT"/>
                <a:ea typeface="Old Standard TT"/>
                <a:cs typeface="Old Standard TT"/>
                <a:sym typeface="Old Standard TT"/>
              </a:rPr>
              <a:t> (IoC). With the help of Spring Framework, we can develop a </a:t>
            </a:r>
            <a:r>
              <a:rPr lang="en" sz="2667" b="1">
                <a:solidFill>
                  <a:schemeClr val="dk1"/>
                </a:solidFill>
                <a:latin typeface="Old Standard TT"/>
                <a:ea typeface="Old Standard TT"/>
                <a:cs typeface="Old Standard TT"/>
                <a:sym typeface="Old Standard TT"/>
              </a:rPr>
              <a:t>loosely</a:t>
            </a:r>
            <a:r>
              <a:rPr lang="en" sz="2667">
                <a:solidFill>
                  <a:schemeClr val="dk1"/>
                </a:solidFill>
                <a:latin typeface="Old Standard TT"/>
                <a:ea typeface="Old Standard TT"/>
                <a:cs typeface="Old Standard TT"/>
                <a:sym typeface="Old Standard TT"/>
              </a:rPr>
              <a:t> coupled application. It is better to use if application type or characteristics are purely defined.</a:t>
            </a:r>
            <a:endParaRPr sz="2667">
              <a:solidFill>
                <a:schemeClr val="dk1"/>
              </a:solidFill>
              <a:latin typeface="Old Standard TT"/>
              <a:ea typeface="Old Standard TT"/>
              <a:cs typeface="Old Standard TT"/>
              <a:sym typeface="Old Standard TT"/>
            </a:endParaRPr>
          </a:p>
          <a:p>
            <a:pPr algn="just">
              <a:lnSpc>
                <a:spcPct val="115000"/>
              </a:lnSpc>
              <a:spcBef>
                <a:spcPts val="1600"/>
              </a:spcBef>
              <a:spcAft>
                <a:spcPts val="1600"/>
              </a:spcAft>
            </a:pPr>
            <a:r>
              <a:rPr lang="en" sz="2667" b="1">
                <a:solidFill>
                  <a:schemeClr val="dk1"/>
                </a:solidFill>
                <a:latin typeface="Old Standard TT"/>
                <a:ea typeface="Old Standard TT"/>
                <a:cs typeface="Old Standard TT"/>
                <a:sym typeface="Old Standard TT"/>
              </a:rPr>
              <a:t>Spring Boot:</a:t>
            </a:r>
            <a:r>
              <a:rPr lang="en" sz="2667">
                <a:solidFill>
                  <a:schemeClr val="dk1"/>
                </a:solidFill>
                <a:latin typeface="Old Standard TT"/>
                <a:ea typeface="Old Standard TT"/>
                <a:cs typeface="Old Standard TT"/>
                <a:sym typeface="Old Standard TT"/>
              </a:rPr>
              <a:t> Spring Boot is a module of Spring Framework. It allows us to build a stand-alone application with minimal or zero configurations. It is better to use if we want to develop a simple Spring-based application or RESTful services.</a:t>
            </a:r>
            <a:endParaRPr sz="3867">
              <a:solidFill>
                <a:schemeClr val="dk1"/>
              </a:solidFill>
              <a:highlight>
                <a:schemeClr val="lt1"/>
              </a:highlight>
              <a:latin typeface="Old Standard TT"/>
              <a:ea typeface="Old Standard TT"/>
              <a:cs typeface="Old Standard TT"/>
              <a:sym typeface="Old Standard TT"/>
            </a:endParaRPr>
          </a:p>
        </p:txBody>
      </p:sp>
    </p:spTree>
    <p:extLst>
      <p:ext uri="{BB962C8B-B14F-4D97-AF65-F5344CB8AC3E}">
        <p14:creationId xmlns:p14="http://schemas.microsoft.com/office/powerpoint/2010/main" val="2234832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77"/>
          <p:cNvPicPr preferRelativeResize="0"/>
          <p:nvPr/>
        </p:nvPicPr>
        <p:blipFill>
          <a:blip r:embed="rId3">
            <a:alphaModFix/>
          </a:blip>
          <a:stretch>
            <a:fillRect/>
          </a:stretch>
        </p:blipFill>
        <p:spPr>
          <a:xfrm>
            <a:off x="2160270" y="1691640"/>
            <a:ext cx="8317089" cy="5052060"/>
          </a:xfrm>
          <a:prstGeom prst="rect">
            <a:avLst/>
          </a:prstGeom>
          <a:noFill/>
          <a:ln>
            <a:noFill/>
          </a:ln>
        </p:spPr>
      </p:pic>
    </p:spTree>
    <p:extLst>
      <p:ext uri="{BB962C8B-B14F-4D97-AF65-F5344CB8AC3E}">
        <p14:creationId xmlns:p14="http://schemas.microsoft.com/office/powerpoint/2010/main" val="327731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8"/>
          <p:cNvSpPr txBox="1">
            <a:spLocks noGrp="1"/>
          </p:cNvSpPr>
          <p:nvPr>
            <p:ph type="title"/>
          </p:nvPr>
        </p:nvSpPr>
        <p:spPr>
          <a:xfrm>
            <a:off x="2489600" y="494433"/>
            <a:ext cx="9702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Spring Boot Architecture</a:t>
            </a:r>
            <a:endParaRPr sz="4000" dirty="0">
              <a:solidFill>
                <a:schemeClr val="dk1"/>
              </a:solidFill>
            </a:endParaRPr>
          </a:p>
        </p:txBody>
      </p:sp>
      <p:sp>
        <p:nvSpPr>
          <p:cNvPr id="545" name="Google Shape;545;p78"/>
          <p:cNvSpPr txBox="1"/>
          <p:nvPr/>
        </p:nvSpPr>
        <p:spPr>
          <a:xfrm>
            <a:off x="751330" y="1601637"/>
            <a:ext cx="4214000" cy="4889503"/>
          </a:xfrm>
          <a:prstGeom prst="rect">
            <a:avLst/>
          </a:prstGeom>
          <a:noFill/>
          <a:ln>
            <a:noFill/>
          </a:ln>
        </p:spPr>
        <p:txBody>
          <a:bodyPr spcFirstLastPara="1" wrap="square" lIns="121900" tIns="121900" rIns="121900" bIns="121900" anchor="t" anchorCtr="0">
            <a:spAutoFit/>
          </a:bodyPr>
          <a:lstStyle/>
          <a:p>
            <a:pPr algn="just">
              <a:lnSpc>
                <a:spcPct val="115000"/>
              </a:lnSpc>
              <a:spcBef>
                <a:spcPts val="1600"/>
              </a:spcBef>
            </a:pPr>
            <a:r>
              <a:rPr lang="en" dirty="0">
                <a:solidFill>
                  <a:schemeClr val="dk1"/>
                </a:solidFill>
                <a:latin typeface="Old Standard TT"/>
                <a:ea typeface="Old Standard TT"/>
                <a:cs typeface="Old Standard TT"/>
                <a:sym typeface="Old Standard TT"/>
              </a:rPr>
              <a:t>Spring Boot is a module of the Spring Framework. It is used to create stand-alone, production-grade Spring Based Applications with minimum efforts. It is developed on top of the core Spring Framework.</a:t>
            </a:r>
            <a:endParaRPr dirty="0">
              <a:solidFill>
                <a:schemeClr val="dk1"/>
              </a:solidFill>
              <a:latin typeface="Old Standard TT"/>
              <a:ea typeface="Old Standard TT"/>
              <a:cs typeface="Old Standard TT"/>
              <a:sym typeface="Old Standard TT"/>
            </a:endParaRPr>
          </a:p>
          <a:p>
            <a:pPr algn="just">
              <a:lnSpc>
                <a:spcPct val="115000"/>
              </a:lnSpc>
              <a:spcBef>
                <a:spcPts val="1600"/>
              </a:spcBef>
              <a:buClr>
                <a:schemeClr val="dk1"/>
              </a:buClr>
              <a:buSzPts val="1100"/>
            </a:pPr>
            <a:endParaRPr dirty="0">
              <a:solidFill>
                <a:schemeClr val="dk1"/>
              </a:solidFill>
              <a:latin typeface="Old Standard TT"/>
              <a:ea typeface="Old Standard TT"/>
              <a:cs typeface="Old Standard TT"/>
              <a:sym typeface="Old Standard TT"/>
            </a:endParaRPr>
          </a:p>
          <a:p>
            <a:pPr algn="just">
              <a:lnSpc>
                <a:spcPct val="115000"/>
              </a:lnSpc>
              <a:spcBef>
                <a:spcPts val="1600"/>
              </a:spcBef>
              <a:spcAft>
                <a:spcPts val="1600"/>
              </a:spcAft>
            </a:pPr>
            <a:r>
              <a:rPr lang="en" dirty="0">
                <a:solidFill>
                  <a:schemeClr val="dk1"/>
                </a:solidFill>
                <a:latin typeface="Old Standard TT"/>
                <a:ea typeface="Old Standard TT"/>
                <a:cs typeface="Old Standard TT"/>
                <a:sym typeface="Old Standard TT"/>
              </a:rPr>
              <a:t>Spring Boot follows a layered architecture in which each layer communicates with the layer directly below or above (hierarchical structure) it.</a:t>
            </a:r>
            <a:endParaRPr dirty="0">
              <a:solidFill>
                <a:schemeClr val="dk1"/>
              </a:solidFill>
              <a:latin typeface="Old Standard TT"/>
              <a:ea typeface="Old Standard TT"/>
              <a:cs typeface="Old Standard TT"/>
              <a:sym typeface="Old Standard TT"/>
            </a:endParaRPr>
          </a:p>
        </p:txBody>
      </p:sp>
      <p:pic>
        <p:nvPicPr>
          <p:cNvPr id="546" name="Google Shape;546;p78"/>
          <p:cNvPicPr preferRelativeResize="0"/>
          <p:nvPr/>
        </p:nvPicPr>
        <p:blipFill>
          <a:blip r:embed="rId3">
            <a:alphaModFix/>
          </a:blip>
          <a:stretch>
            <a:fillRect/>
          </a:stretch>
        </p:blipFill>
        <p:spPr>
          <a:xfrm>
            <a:off x="5283167" y="1514007"/>
            <a:ext cx="4833901" cy="5239600"/>
          </a:xfrm>
          <a:prstGeom prst="rect">
            <a:avLst/>
          </a:prstGeom>
          <a:noFill/>
          <a:ln>
            <a:noFill/>
          </a:ln>
        </p:spPr>
      </p:pic>
    </p:spTree>
    <p:extLst>
      <p:ext uri="{BB962C8B-B14F-4D97-AF65-F5344CB8AC3E}">
        <p14:creationId xmlns:p14="http://schemas.microsoft.com/office/powerpoint/2010/main" val="4084491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p:nvPr/>
        </p:nvSpPr>
        <p:spPr>
          <a:xfrm>
            <a:off x="1037733" y="1838691"/>
            <a:ext cx="9862000" cy="5016269"/>
          </a:xfrm>
          <a:prstGeom prst="rect">
            <a:avLst/>
          </a:prstGeom>
          <a:noFill/>
          <a:ln>
            <a:noFill/>
          </a:ln>
        </p:spPr>
        <p:txBody>
          <a:bodyPr spcFirstLastPara="1" wrap="square" lIns="121900" tIns="121900" rIns="121900" bIns="121900" anchor="t" anchorCtr="0">
            <a:spAutoFit/>
          </a:bodyPr>
          <a:lstStyle/>
          <a:p>
            <a:pPr algn="just">
              <a:lnSpc>
                <a:spcPct val="115000"/>
              </a:lnSpc>
              <a:spcBef>
                <a:spcPts val="2533"/>
              </a:spcBef>
              <a:spcAft>
                <a:spcPts val="2533"/>
              </a:spcAft>
            </a:pPr>
            <a:r>
              <a:rPr lang="en" sz="3333" dirty="0">
                <a:solidFill>
                  <a:schemeClr val="dk1"/>
                </a:solidFill>
                <a:latin typeface="Times New Roman"/>
                <a:ea typeface="Times New Roman"/>
                <a:cs typeface="Times New Roman"/>
                <a:sym typeface="Times New Roman"/>
              </a:rPr>
              <a:t>Enterprise software development is a process that requires the consideration of many factors. These factors include the needs of the organization, IT infrastructure, scalability, security and budget constraints. This section will explore why enterprise software development matters to organizations and how it can improve business operations.</a:t>
            </a:r>
            <a:endParaRPr sz="3333" dirty="0">
              <a:solidFill>
                <a:schemeClr val="dk1"/>
              </a:solidFill>
              <a:latin typeface="Times New Roman"/>
              <a:ea typeface="Times New Roman"/>
              <a:cs typeface="Times New Roman"/>
              <a:sym typeface="Times New Roman"/>
            </a:endParaRPr>
          </a:p>
        </p:txBody>
      </p:sp>
      <p:sp>
        <p:nvSpPr>
          <p:cNvPr id="109" name="Google Shape;109;p16"/>
          <p:cNvSpPr txBox="1">
            <a:spLocks noGrp="1"/>
          </p:cNvSpPr>
          <p:nvPr>
            <p:ph type="title"/>
          </p:nvPr>
        </p:nvSpPr>
        <p:spPr>
          <a:xfrm>
            <a:off x="1037733" y="69233"/>
            <a:ext cx="10824800" cy="2030400"/>
          </a:xfrm>
          <a:prstGeom prst="rect">
            <a:avLst/>
          </a:prstGeom>
        </p:spPr>
        <p:txBody>
          <a:bodyPr spcFirstLastPara="1" vert="horz" wrap="square" lIns="121900" tIns="121900" rIns="121900" bIns="121900" rtlCol="0" anchor="ctr" anchorCtr="0">
            <a:noAutofit/>
          </a:bodyPr>
          <a:lstStyle/>
          <a:p>
            <a:pPr algn="ctr"/>
            <a:r>
              <a:rPr lang="en" sz="4000" dirty="0">
                <a:solidFill>
                  <a:schemeClr val="dk1"/>
                </a:solidFill>
              </a:rPr>
              <a:t>Enterprise Software Development</a:t>
            </a:r>
            <a:endParaRPr sz="4000" dirty="0">
              <a:solidFill>
                <a:schemeClr val="dk1"/>
              </a:solidFill>
            </a:endParaRPr>
          </a:p>
        </p:txBody>
      </p:sp>
    </p:spTree>
    <p:extLst>
      <p:ext uri="{BB962C8B-B14F-4D97-AF65-F5344CB8AC3E}">
        <p14:creationId xmlns:p14="http://schemas.microsoft.com/office/powerpoint/2010/main" val="3687545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9"/>
          <p:cNvSpPr txBox="1">
            <a:spLocks noGrp="1"/>
          </p:cNvSpPr>
          <p:nvPr>
            <p:ph type="title"/>
          </p:nvPr>
        </p:nvSpPr>
        <p:spPr>
          <a:xfrm>
            <a:off x="2733507" y="406760"/>
            <a:ext cx="9560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Spring Boot Flow Architecture</a:t>
            </a:r>
            <a:endParaRPr sz="4000" dirty="0">
              <a:solidFill>
                <a:schemeClr val="dk1"/>
              </a:solidFill>
            </a:endParaRPr>
          </a:p>
        </p:txBody>
      </p:sp>
      <p:pic>
        <p:nvPicPr>
          <p:cNvPr id="552" name="Google Shape;552;p79"/>
          <p:cNvPicPr preferRelativeResize="0"/>
          <p:nvPr/>
        </p:nvPicPr>
        <p:blipFill>
          <a:blip r:embed="rId3">
            <a:alphaModFix/>
          </a:blip>
          <a:stretch>
            <a:fillRect/>
          </a:stretch>
        </p:blipFill>
        <p:spPr>
          <a:xfrm>
            <a:off x="1944133" y="1234667"/>
            <a:ext cx="7620000" cy="5080000"/>
          </a:xfrm>
          <a:prstGeom prst="rect">
            <a:avLst/>
          </a:prstGeom>
          <a:noFill/>
          <a:ln>
            <a:noFill/>
          </a:ln>
        </p:spPr>
      </p:pic>
    </p:spTree>
    <p:extLst>
      <p:ext uri="{BB962C8B-B14F-4D97-AF65-F5344CB8AC3E}">
        <p14:creationId xmlns:p14="http://schemas.microsoft.com/office/powerpoint/2010/main" val="41013411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0"/>
          <p:cNvSpPr txBox="1">
            <a:spLocks noGrp="1"/>
          </p:cNvSpPr>
          <p:nvPr>
            <p:ph type="title"/>
          </p:nvPr>
        </p:nvSpPr>
        <p:spPr>
          <a:xfrm>
            <a:off x="2696600" y="588634"/>
            <a:ext cx="9784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Quickstart</a:t>
            </a:r>
            <a:endParaRPr sz="4000" dirty="0">
              <a:solidFill>
                <a:schemeClr val="dk1"/>
              </a:solidFill>
            </a:endParaRPr>
          </a:p>
        </p:txBody>
      </p:sp>
      <p:sp>
        <p:nvSpPr>
          <p:cNvPr id="558" name="Google Shape;558;p80"/>
          <p:cNvSpPr txBox="1"/>
          <p:nvPr/>
        </p:nvSpPr>
        <p:spPr>
          <a:xfrm>
            <a:off x="566000" y="4143133"/>
            <a:ext cx="11060000" cy="1333530"/>
          </a:xfrm>
          <a:prstGeom prst="rect">
            <a:avLst/>
          </a:prstGeom>
          <a:noFill/>
          <a:ln>
            <a:noFill/>
          </a:ln>
        </p:spPr>
        <p:txBody>
          <a:bodyPr spcFirstLastPara="1" wrap="square" lIns="121900" tIns="121900" rIns="121900" bIns="121900" anchor="t" anchorCtr="0">
            <a:spAutoFit/>
          </a:bodyPr>
          <a:lstStyle/>
          <a:p>
            <a:r>
              <a:rPr lang="en" sz="7066">
                <a:solidFill>
                  <a:schemeClr val="dk1"/>
                </a:solidFill>
                <a:highlight>
                  <a:schemeClr val="lt1"/>
                </a:highlight>
                <a:latin typeface="Old Standard TT"/>
                <a:ea typeface="Old Standard TT"/>
                <a:cs typeface="Old Standard TT"/>
                <a:sym typeface="Old Standard TT"/>
              </a:rPr>
              <a:t>https://spring.io/quickstart</a:t>
            </a:r>
            <a:endParaRPr sz="7066">
              <a:solidFill>
                <a:schemeClr val="dk1"/>
              </a:solidFill>
              <a:highlight>
                <a:schemeClr val="lt1"/>
              </a:highlight>
              <a:latin typeface="Old Standard TT"/>
              <a:ea typeface="Old Standard TT"/>
              <a:cs typeface="Old Standard TT"/>
              <a:sym typeface="Old Standard TT"/>
            </a:endParaRPr>
          </a:p>
        </p:txBody>
      </p:sp>
      <p:sp>
        <p:nvSpPr>
          <p:cNvPr id="559" name="Google Shape;559;p80"/>
          <p:cNvSpPr txBox="1"/>
          <p:nvPr/>
        </p:nvSpPr>
        <p:spPr>
          <a:xfrm>
            <a:off x="2696600" y="1945200"/>
            <a:ext cx="6798800" cy="1272167"/>
          </a:xfrm>
          <a:prstGeom prst="rect">
            <a:avLst/>
          </a:prstGeom>
          <a:noFill/>
          <a:ln>
            <a:noFill/>
          </a:ln>
        </p:spPr>
        <p:txBody>
          <a:bodyPr spcFirstLastPara="1" wrap="square" lIns="121900" tIns="121900" rIns="121900" bIns="121900" anchor="t" anchorCtr="0">
            <a:spAutoFit/>
          </a:bodyPr>
          <a:lstStyle/>
          <a:p>
            <a:r>
              <a:rPr lang="en" sz="6667">
                <a:solidFill>
                  <a:schemeClr val="dk1"/>
                </a:solidFill>
                <a:highlight>
                  <a:schemeClr val="lt1"/>
                </a:highlight>
                <a:latin typeface="Old Standard TT"/>
                <a:ea typeface="Old Standard TT"/>
                <a:cs typeface="Old Standard TT"/>
                <a:sym typeface="Old Standard TT"/>
              </a:rPr>
              <a:t>https://spring.io</a:t>
            </a:r>
            <a:endParaRPr sz="6667">
              <a:solidFill>
                <a:schemeClr val="dk1"/>
              </a:solidFill>
              <a:highlight>
                <a:schemeClr val="lt1"/>
              </a:highlight>
              <a:latin typeface="Old Standard TT"/>
              <a:ea typeface="Old Standard TT"/>
              <a:cs typeface="Old Standard TT"/>
              <a:sym typeface="Old Standard TT"/>
            </a:endParaRPr>
          </a:p>
        </p:txBody>
      </p:sp>
    </p:spTree>
    <p:extLst>
      <p:ext uri="{BB962C8B-B14F-4D97-AF65-F5344CB8AC3E}">
        <p14:creationId xmlns:p14="http://schemas.microsoft.com/office/powerpoint/2010/main" val="3504870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1"/>
          <p:cNvSpPr txBox="1">
            <a:spLocks noGrp="1"/>
          </p:cNvSpPr>
          <p:nvPr>
            <p:ph type="title"/>
          </p:nvPr>
        </p:nvSpPr>
        <p:spPr>
          <a:xfrm>
            <a:off x="2722077" y="395103"/>
            <a:ext cx="9560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Quickstart</a:t>
            </a:r>
            <a:endParaRPr sz="4000" dirty="0">
              <a:solidFill>
                <a:schemeClr val="dk1"/>
              </a:solidFill>
            </a:endParaRPr>
          </a:p>
        </p:txBody>
      </p:sp>
      <p:pic>
        <p:nvPicPr>
          <p:cNvPr id="565" name="Google Shape;565;p81"/>
          <p:cNvPicPr preferRelativeResize="0"/>
          <p:nvPr/>
        </p:nvPicPr>
        <p:blipFill>
          <a:blip r:embed="rId3">
            <a:alphaModFix/>
          </a:blip>
          <a:stretch>
            <a:fillRect/>
          </a:stretch>
        </p:blipFill>
        <p:spPr>
          <a:xfrm>
            <a:off x="1189494" y="1851660"/>
            <a:ext cx="10087349" cy="5006340"/>
          </a:xfrm>
          <a:prstGeom prst="rect">
            <a:avLst/>
          </a:prstGeom>
          <a:noFill/>
          <a:ln>
            <a:noFill/>
          </a:ln>
        </p:spPr>
      </p:pic>
    </p:spTree>
    <p:extLst>
      <p:ext uri="{BB962C8B-B14F-4D97-AF65-F5344CB8AC3E}">
        <p14:creationId xmlns:p14="http://schemas.microsoft.com/office/powerpoint/2010/main" val="2766381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2"/>
          <p:cNvSpPr txBox="1">
            <a:spLocks noGrp="1"/>
          </p:cNvSpPr>
          <p:nvPr>
            <p:ph type="title"/>
          </p:nvPr>
        </p:nvSpPr>
        <p:spPr>
          <a:xfrm>
            <a:off x="2586800" y="483800"/>
            <a:ext cx="95016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Core Spring Framework Annotations</a:t>
            </a:r>
            <a:endParaRPr sz="4000" dirty="0">
              <a:solidFill>
                <a:schemeClr val="dk1"/>
              </a:solidFill>
            </a:endParaRPr>
          </a:p>
        </p:txBody>
      </p:sp>
      <p:graphicFrame>
        <p:nvGraphicFramePr>
          <p:cNvPr id="571" name="Google Shape;571;p82"/>
          <p:cNvGraphicFramePr/>
          <p:nvPr>
            <p:extLst>
              <p:ext uri="{D42A27DB-BD31-4B8C-83A1-F6EECF244321}">
                <p14:modId xmlns:p14="http://schemas.microsoft.com/office/powerpoint/2010/main" val="1960141114"/>
              </p:ext>
            </p:extLst>
          </p:nvPr>
        </p:nvGraphicFramePr>
        <p:xfrm>
          <a:off x="1005840" y="1840230"/>
          <a:ext cx="10024110" cy="4632760"/>
        </p:xfrm>
        <a:graphic>
          <a:graphicData uri="http://schemas.openxmlformats.org/drawingml/2006/table">
            <a:tbl>
              <a:tblPr>
                <a:noFill/>
              </a:tblPr>
              <a:tblGrid>
                <a:gridCol w="1898303">
                  <a:extLst>
                    <a:ext uri="{9D8B030D-6E8A-4147-A177-3AD203B41FA5}">
                      <a16:colId xmlns:a16="http://schemas.microsoft.com/office/drawing/2014/main" val="20000"/>
                    </a:ext>
                  </a:extLst>
                </a:gridCol>
                <a:gridCol w="8125807">
                  <a:extLst>
                    <a:ext uri="{9D8B030D-6E8A-4147-A177-3AD203B41FA5}">
                      <a16:colId xmlns:a16="http://schemas.microsoft.com/office/drawing/2014/main" val="20001"/>
                    </a:ext>
                  </a:extLst>
                </a:gridCol>
              </a:tblGrid>
              <a:tr h="933833">
                <a:tc>
                  <a:txBody>
                    <a:bodyPr/>
                    <a:lstStyle/>
                    <a:p>
                      <a:pPr marL="0" lvl="0" indent="0" algn="l" rtl="0">
                        <a:spcBef>
                          <a:spcPts val="0"/>
                        </a:spcBef>
                        <a:spcAft>
                          <a:spcPts val="0"/>
                        </a:spcAft>
                        <a:buNone/>
                      </a:pPr>
                      <a:r>
                        <a:rPr lang="en" sz="1600" b="1">
                          <a:solidFill>
                            <a:schemeClr val="dk1"/>
                          </a:solidFill>
                          <a:latin typeface="Old Standard TT"/>
                          <a:ea typeface="Old Standard TT"/>
                          <a:cs typeface="Old Standard TT"/>
                          <a:sym typeface="Old Standard TT"/>
                        </a:rPr>
                        <a:t>@Required</a:t>
                      </a:r>
                      <a:endParaRPr sz="1600">
                        <a:solidFill>
                          <a:schemeClr val="dk1"/>
                        </a:solidFill>
                        <a:latin typeface="Old Standard TT"/>
                        <a:ea typeface="Old Standard TT"/>
                        <a:cs typeface="Old Standard TT"/>
                        <a:sym typeface="Old Standard TT"/>
                      </a:endParaRPr>
                    </a:p>
                  </a:txBody>
                  <a:tcPr marL="121900" marR="121900" marT="121900" marB="121900"/>
                </a:tc>
                <a:tc>
                  <a:txBody>
                    <a:bodyPr/>
                    <a:lstStyle/>
                    <a:p>
                      <a:pPr marL="0" lvl="0" indent="0" algn="l" rtl="0">
                        <a:spcBef>
                          <a:spcPts val="0"/>
                        </a:spcBef>
                        <a:spcAft>
                          <a:spcPts val="0"/>
                        </a:spcAft>
                        <a:buNone/>
                      </a:pPr>
                      <a:r>
                        <a:rPr lang="en" sz="1600">
                          <a:solidFill>
                            <a:schemeClr val="dk1"/>
                          </a:solidFill>
                          <a:latin typeface="Old Standard TT"/>
                          <a:ea typeface="Old Standard TT"/>
                          <a:cs typeface="Old Standard TT"/>
                          <a:sym typeface="Old Standard TT"/>
                        </a:rPr>
                        <a:t>It applies to the </a:t>
                      </a:r>
                      <a:r>
                        <a:rPr lang="en" sz="1600" b="1">
                          <a:solidFill>
                            <a:schemeClr val="dk1"/>
                          </a:solidFill>
                          <a:latin typeface="Old Standard TT"/>
                          <a:ea typeface="Old Standard TT"/>
                          <a:cs typeface="Old Standard TT"/>
                          <a:sym typeface="Old Standard TT"/>
                        </a:rPr>
                        <a:t>bean</a:t>
                      </a:r>
                      <a:r>
                        <a:rPr lang="en" sz="1600">
                          <a:solidFill>
                            <a:schemeClr val="dk1"/>
                          </a:solidFill>
                          <a:latin typeface="Old Standard TT"/>
                          <a:ea typeface="Old Standard TT"/>
                          <a:cs typeface="Old Standard TT"/>
                          <a:sym typeface="Old Standard TT"/>
                        </a:rPr>
                        <a:t> setter method. It indicates that the annotated bean must be populated at configuration time with the required property, else it throws an exception </a:t>
                      </a:r>
                      <a:r>
                        <a:rPr lang="en" sz="1600" b="1">
                          <a:solidFill>
                            <a:schemeClr val="dk1"/>
                          </a:solidFill>
                          <a:latin typeface="Old Standard TT"/>
                          <a:ea typeface="Old Standard TT"/>
                          <a:cs typeface="Old Standard TT"/>
                          <a:sym typeface="Old Standard TT"/>
                        </a:rPr>
                        <a:t>BeanInitilizationException</a:t>
                      </a: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txBody>
                  <a:tcPr marL="121900" marR="121900" marT="121900" marB="121900"/>
                </a:tc>
                <a:extLst>
                  <a:ext uri="{0D108BD9-81ED-4DB2-BD59-A6C34878D82A}">
                    <a16:rowId xmlns:a16="http://schemas.microsoft.com/office/drawing/2014/main" val="10000"/>
                  </a:ext>
                </a:extLst>
              </a:tr>
              <a:tr h="1179587">
                <a:tc>
                  <a:txBody>
                    <a:bodyPr/>
                    <a:lstStyle/>
                    <a:p>
                      <a:pPr marL="0" lvl="0" indent="0" algn="l" rtl="0">
                        <a:spcBef>
                          <a:spcPts val="0"/>
                        </a:spcBef>
                        <a:spcAft>
                          <a:spcPts val="0"/>
                        </a:spcAft>
                        <a:buNone/>
                      </a:pPr>
                      <a:r>
                        <a:rPr lang="en" sz="1600" b="1">
                          <a:solidFill>
                            <a:schemeClr val="dk1"/>
                          </a:solidFill>
                          <a:latin typeface="Old Standard TT"/>
                          <a:ea typeface="Old Standard TT"/>
                          <a:cs typeface="Old Standard TT"/>
                          <a:sym typeface="Old Standard TT"/>
                        </a:rPr>
                        <a:t>@Autowired</a:t>
                      </a:r>
                      <a:endParaRPr sz="1600" b="1">
                        <a:solidFill>
                          <a:schemeClr val="dk1"/>
                        </a:solidFill>
                        <a:latin typeface="Old Standard TT"/>
                        <a:ea typeface="Old Standard TT"/>
                        <a:cs typeface="Old Standard TT"/>
                        <a:sym typeface="Old Standard TT"/>
                      </a:endParaRPr>
                    </a:p>
                  </a:txBody>
                  <a:tcPr marL="121900" marR="121900" marT="121900" marB="121900"/>
                </a:tc>
                <a:tc>
                  <a:txBody>
                    <a:bodyPr/>
                    <a:lstStyle/>
                    <a:p>
                      <a:pPr marL="0" lvl="0" indent="0" algn="l" rtl="0">
                        <a:spcBef>
                          <a:spcPts val="0"/>
                        </a:spcBef>
                        <a:spcAft>
                          <a:spcPts val="0"/>
                        </a:spcAft>
                        <a:buNone/>
                      </a:pPr>
                      <a:r>
                        <a:rPr lang="en" sz="1600" dirty="0">
                          <a:solidFill>
                            <a:schemeClr val="dk1"/>
                          </a:solidFill>
                          <a:latin typeface="Old Standard TT"/>
                          <a:ea typeface="Old Standard TT"/>
                          <a:cs typeface="Old Standard TT"/>
                          <a:sym typeface="Old Standard TT"/>
                        </a:rPr>
                        <a:t>Spring provides annotation-based auto-wiring by providing @Autowired annotation. It is used to autowire spring bean on setter methods, instance variable, and constructor. When we use @Autowired annotation, the spring container auto-wires the bean by matching data-type.</a:t>
                      </a:r>
                      <a:endParaRPr sz="1600" dirty="0">
                        <a:solidFill>
                          <a:schemeClr val="dk1"/>
                        </a:solidFill>
                        <a:latin typeface="Old Standard TT"/>
                        <a:ea typeface="Old Standard TT"/>
                        <a:cs typeface="Old Standard TT"/>
                        <a:sym typeface="Old Standard TT"/>
                      </a:endParaRPr>
                    </a:p>
                  </a:txBody>
                  <a:tcPr marL="121900" marR="121900" marT="121900" marB="121900"/>
                </a:tc>
                <a:extLst>
                  <a:ext uri="{0D108BD9-81ED-4DB2-BD59-A6C34878D82A}">
                    <a16:rowId xmlns:a16="http://schemas.microsoft.com/office/drawing/2014/main" val="10001"/>
                  </a:ext>
                </a:extLst>
              </a:tr>
              <a:tr h="688079">
                <a:tc>
                  <a:txBody>
                    <a:bodyPr/>
                    <a:lstStyle/>
                    <a:p>
                      <a:pPr marL="0" lvl="0" indent="0" algn="l" rtl="0">
                        <a:spcBef>
                          <a:spcPts val="0"/>
                        </a:spcBef>
                        <a:spcAft>
                          <a:spcPts val="0"/>
                        </a:spcAft>
                        <a:buNone/>
                      </a:pPr>
                      <a:r>
                        <a:rPr lang="en" sz="1600" b="1">
                          <a:solidFill>
                            <a:schemeClr val="dk1"/>
                          </a:solidFill>
                          <a:latin typeface="Old Standard TT"/>
                          <a:ea typeface="Old Standard TT"/>
                          <a:cs typeface="Old Standard TT"/>
                          <a:sym typeface="Old Standard TT"/>
                        </a:rPr>
                        <a:t>@Configuration</a:t>
                      </a:r>
                      <a:endParaRPr sz="1600" b="1">
                        <a:solidFill>
                          <a:schemeClr val="dk1"/>
                        </a:solidFill>
                        <a:latin typeface="Old Standard TT"/>
                        <a:ea typeface="Old Standard TT"/>
                        <a:cs typeface="Old Standard TT"/>
                        <a:sym typeface="Old Standard TT"/>
                      </a:endParaRPr>
                    </a:p>
                  </a:txBody>
                  <a:tcPr marL="121900" marR="121900" marT="121900" marB="121900"/>
                </a:tc>
                <a:tc>
                  <a:txBody>
                    <a:bodyPr/>
                    <a:lstStyle/>
                    <a:p>
                      <a:pPr marL="0" lvl="0" indent="0" algn="l" rtl="0">
                        <a:spcBef>
                          <a:spcPts val="0"/>
                        </a:spcBef>
                        <a:spcAft>
                          <a:spcPts val="0"/>
                        </a:spcAft>
                        <a:buNone/>
                      </a:pPr>
                      <a:r>
                        <a:rPr lang="en" sz="1600">
                          <a:solidFill>
                            <a:schemeClr val="dk1"/>
                          </a:solidFill>
                          <a:latin typeface="Old Standard TT"/>
                          <a:ea typeface="Old Standard TT"/>
                          <a:cs typeface="Old Standard TT"/>
                          <a:sym typeface="Old Standard TT"/>
                        </a:rPr>
                        <a:t>It is a class-level annotation. The class annotated with @Configuration used by Spring Containers as a source of bean definitions.</a:t>
                      </a:r>
                      <a:endParaRPr sz="1600">
                        <a:solidFill>
                          <a:schemeClr val="dk1"/>
                        </a:solidFill>
                        <a:latin typeface="Old Standard TT"/>
                        <a:ea typeface="Old Standard TT"/>
                        <a:cs typeface="Old Standard TT"/>
                        <a:sym typeface="Old Standard TT"/>
                      </a:endParaRPr>
                    </a:p>
                  </a:txBody>
                  <a:tcPr marL="121900" marR="121900" marT="121900" marB="121900"/>
                </a:tc>
                <a:extLst>
                  <a:ext uri="{0D108BD9-81ED-4DB2-BD59-A6C34878D82A}">
                    <a16:rowId xmlns:a16="http://schemas.microsoft.com/office/drawing/2014/main" val="10002"/>
                  </a:ext>
                </a:extLst>
              </a:tr>
              <a:tr h="933833">
                <a:tc>
                  <a:txBody>
                    <a:bodyPr/>
                    <a:lstStyle/>
                    <a:p>
                      <a:pPr marL="0" lvl="0" indent="0" algn="l" rtl="0">
                        <a:spcBef>
                          <a:spcPts val="0"/>
                        </a:spcBef>
                        <a:spcAft>
                          <a:spcPts val="0"/>
                        </a:spcAft>
                        <a:buNone/>
                      </a:pPr>
                      <a:r>
                        <a:rPr lang="en" sz="1600" b="1">
                          <a:solidFill>
                            <a:schemeClr val="dk1"/>
                          </a:solidFill>
                          <a:latin typeface="Old Standard TT"/>
                          <a:ea typeface="Old Standard TT"/>
                          <a:cs typeface="Old Standard TT"/>
                          <a:sym typeface="Old Standard TT"/>
                        </a:rPr>
                        <a:t>@ComponentScan</a:t>
                      </a:r>
                      <a:endParaRPr sz="1600" b="1">
                        <a:solidFill>
                          <a:schemeClr val="dk1"/>
                        </a:solidFill>
                        <a:latin typeface="Old Standard TT"/>
                        <a:ea typeface="Old Standard TT"/>
                        <a:cs typeface="Old Standard TT"/>
                        <a:sym typeface="Old Standard TT"/>
                      </a:endParaRPr>
                    </a:p>
                  </a:txBody>
                  <a:tcPr marL="121900" marR="121900" marT="121900" marB="121900"/>
                </a:tc>
                <a:tc>
                  <a:txBody>
                    <a:bodyPr/>
                    <a:lstStyle/>
                    <a:p>
                      <a:pPr marL="0" lvl="0" indent="0" algn="l" rtl="0">
                        <a:spcBef>
                          <a:spcPts val="0"/>
                        </a:spcBef>
                        <a:spcAft>
                          <a:spcPts val="0"/>
                        </a:spcAft>
                        <a:buNone/>
                      </a:pPr>
                      <a:r>
                        <a:rPr lang="en" sz="1600">
                          <a:solidFill>
                            <a:schemeClr val="dk1"/>
                          </a:solidFill>
                          <a:latin typeface="Old Standard TT"/>
                          <a:ea typeface="Old Standard TT"/>
                          <a:cs typeface="Old Standard TT"/>
                          <a:sym typeface="Old Standard TT"/>
                        </a:rPr>
                        <a:t>It is used when we want to scan a package for beans. It is used with the annotation @Configuration. We can also specify the base packages to scan for Spring Components.</a:t>
                      </a:r>
                      <a:endParaRPr sz="1600">
                        <a:solidFill>
                          <a:schemeClr val="dk1"/>
                        </a:solidFill>
                        <a:latin typeface="Old Standard TT"/>
                        <a:ea typeface="Old Standard TT"/>
                        <a:cs typeface="Old Standard TT"/>
                        <a:sym typeface="Old Standard TT"/>
                      </a:endParaRPr>
                    </a:p>
                  </a:txBody>
                  <a:tcPr marL="121900" marR="121900" marT="121900" marB="121900"/>
                </a:tc>
                <a:extLst>
                  <a:ext uri="{0D108BD9-81ED-4DB2-BD59-A6C34878D82A}">
                    <a16:rowId xmlns:a16="http://schemas.microsoft.com/office/drawing/2014/main" val="10003"/>
                  </a:ext>
                </a:extLst>
              </a:tr>
              <a:tr h="688079">
                <a:tc>
                  <a:txBody>
                    <a:bodyPr/>
                    <a:lstStyle/>
                    <a:p>
                      <a:pPr marL="0" lvl="0" indent="0" algn="l" rtl="0">
                        <a:spcBef>
                          <a:spcPts val="0"/>
                        </a:spcBef>
                        <a:spcAft>
                          <a:spcPts val="0"/>
                        </a:spcAft>
                        <a:buNone/>
                      </a:pPr>
                      <a:r>
                        <a:rPr lang="en" sz="1600" b="1">
                          <a:solidFill>
                            <a:schemeClr val="dk1"/>
                          </a:solidFill>
                          <a:latin typeface="Old Standard TT"/>
                          <a:ea typeface="Old Standard TT"/>
                          <a:cs typeface="Old Standard TT"/>
                          <a:sym typeface="Old Standard TT"/>
                        </a:rPr>
                        <a:t>@Bean</a:t>
                      </a:r>
                      <a:endParaRPr sz="1600" b="1">
                        <a:solidFill>
                          <a:schemeClr val="dk1"/>
                        </a:solidFill>
                        <a:latin typeface="Old Standard TT"/>
                        <a:ea typeface="Old Standard TT"/>
                        <a:cs typeface="Old Standard TT"/>
                        <a:sym typeface="Old Standard TT"/>
                      </a:endParaRPr>
                    </a:p>
                  </a:txBody>
                  <a:tcPr marL="121900" marR="121900" marT="121900" marB="121900"/>
                </a:tc>
                <a:tc>
                  <a:txBody>
                    <a:bodyPr/>
                    <a:lstStyle/>
                    <a:p>
                      <a:pPr marL="0" lvl="0" indent="0" algn="l" rtl="0">
                        <a:spcBef>
                          <a:spcPts val="0"/>
                        </a:spcBef>
                        <a:spcAft>
                          <a:spcPts val="0"/>
                        </a:spcAft>
                        <a:buNone/>
                      </a:pPr>
                      <a:r>
                        <a:rPr lang="en" sz="1600" dirty="0">
                          <a:solidFill>
                            <a:schemeClr val="dk1"/>
                          </a:solidFill>
                          <a:latin typeface="Old Standard TT"/>
                          <a:ea typeface="Old Standard TT"/>
                          <a:cs typeface="Old Standard TT"/>
                          <a:sym typeface="Old Standard TT"/>
                        </a:rPr>
                        <a:t>It is a method-level annotation. It is an alternative of XML &lt;bean&gt; tag. It tells the method to produce a bean to be managed by Spring Container.</a:t>
                      </a:r>
                      <a:endParaRPr sz="1600" dirty="0">
                        <a:solidFill>
                          <a:schemeClr val="dk1"/>
                        </a:solidFill>
                        <a:latin typeface="Old Standard TT"/>
                        <a:ea typeface="Old Standard TT"/>
                        <a:cs typeface="Old Standard TT"/>
                        <a:sym typeface="Old Standard TT"/>
                      </a:endParaRPr>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78432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3"/>
          <p:cNvSpPr txBox="1">
            <a:spLocks noGrp="1"/>
          </p:cNvSpPr>
          <p:nvPr>
            <p:ph type="title"/>
          </p:nvPr>
        </p:nvSpPr>
        <p:spPr>
          <a:xfrm>
            <a:off x="2548800" y="483800"/>
            <a:ext cx="9643200" cy="861600"/>
          </a:xfrm>
          <a:prstGeom prst="rect">
            <a:avLst/>
          </a:prstGeom>
        </p:spPr>
        <p:txBody>
          <a:bodyPr spcFirstLastPara="1" vert="horz" wrap="square" lIns="121900" tIns="121900" rIns="121900" bIns="121900" rtlCol="0" anchor="ctr" anchorCtr="0">
            <a:noAutofit/>
          </a:bodyPr>
          <a:lstStyle/>
          <a:p>
            <a:r>
              <a:rPr lang="en" sz="3467" dirty="0">
                <a:solidFill>
                  <a:schemeClr val="dk1"/>
                </a:solidFill>
              </a:rPr>
              <a:t>Spring Framework Stereotype Annotations</a:t>
            </a:r>
            <a:endParaRPr sz="3467" dirty="0">
              <a:solidFill>
                <a:schemeClr val="dk1"/>
              </a:solidFill>
            </a:endParaRPr>
          </a:p>
        </p:txBody>
      </p:sp>
      <p:graphicFrame>
        <p:nvGraphicFramePr>
          <p:cNvPr id="577" name="Google Shape;577;p83"/>
          <p:cNvGraphicFramePr/>
          <p:nvPr>
            <p:extLst>
              <p:ext uri="{D42A27DB-BD31-4B8C-83A1-F6EECF244321}">
                <p14:modId xmlns:p14="http://schemas.microsoft.com/office/powerpoint/2010/main" val="1532044366"/>
              </p:ext>
            </p:extLst>
          </p:nvPr>
        </p:nvGraphicFramePr>
        <p:xfrm>
          <a:off x="529317" y="1988820"/>
          <a:ext cx="11133367" cy="4294180"/>
        </p:xfrm>
        <a:graphic>
          <a:graphicData uri="http://schemas.openxmlformats.org/drawingml/2006/table">
            <a:tbl>
              <a:tblPr>
                <a:noFill/>
              </a:tblPr>
              <a:tblGrid>
                <a:gridCol w="2108367">
                  <a:extLst>
                    <a:ext uri="{9D8B030D-6E8A-4147-A177-3AD203B41FA5}">
                      <a16:colId xmlns:a16="http://schemas.microsoft.com/office/drawing/2014/main" val="20000"/>
                    </a:ext>
                  </a:extLst>
                </a:gridCol>
                <a:gridCol w="9025000">
                  <a:extLst>
                    <a:ext uri="{9D8B030D-6E8A-4147-A177-3AD203B41FA5}">
                      <a16:colId xmlns:a16="http://schemas.microsoft.com/office/drawing/2014/main" val="20001"/>
                    </a:ext>
                  </a:extLst>
                </a:gridCol>
              </a:tblGrid>
              <a:tr h="1272356">
                <a:tc>
                  <a:txBody>
                    <a:bodyPr/>
                    <a:lstStyle/>
                    <a:p>
                      <a:pPr marL="0" lvl="0" indent="0" algn="just" rtl="0">
                        <a:spcBef>
                          <a:spcPts val="0"/>
                        </a:spcBef>
                        <a:spcAft>
                          <a:spcPts val="0"/>
                        </a:spcAft>
                        <a:buNone/>
                      </a:pPr>
                      <a:r>
                        <a:rPr lang="en" sz="1600" b="1">
                          <a:solidFill>
                            <a:schemeClr val="dk1"/>
                          </a:solidFill>
                          <a:latin typeface="Old Standard TT"/>
                          <a:ea typeface="Old Standard TT"/>
                          <a:cs typeface="Old Standard TT"/>
                          <a:sym typeface="Old Standard TT"/>
                        </a:rPr>
                        <a:t>@Component</a:t>
                      </a:r>
                      <a:endParaRPr sz="1800">
                        <a:solidFill>
                          <a:schemeClr val="dk1"/>
                        </a:solidFill>
                        <a:latin typeface="Old Standard TT"/>
                        <a:ea typeface="Old Standard TT"/>
                        <a:cs typeface="Old Standard TT"/>
                        <a:sym typeface="Old Standard TT"/>
                      </a:endParaRPr>
                    </a:p>
                  </a:txBody>
                  <a:tcPr marL="121900" marR="121900" marT="121900" marB="121900"/>
                </a:tc>
                <a:tc>
                  <a:txBody>
                    <a:bodyPr/>
                    <a:lstStyle/>
                    <a:p>
                      <a:pPr marL="0" lvl="0" indent="0" algn="just" rtl="0">
                        <a:spcBef>
                          <a:spcPts val="0"/>
                        </a:spcBef>
                        <a:spcAft>
                          <a:spcPts val="0"/>
                        </a:spcAft>
                        <a:buNone/>
                      </a:pPr>
                      <a:r>
                        <a:rPr lang="en" sz="1600">
                          <a:solidFill>
                            <a:schemeClr val="dk1"/>
                          </a:solidFill>
                          <a:latin typeface="Old Standard TT"/>
                          <a:ea typeface="Old Standard TT"/>
                          <a:cs typeface="Old Standard TT"/>
                          <a:sym typeface="Old Standard TT"/>
                        </a:rPr>
                        <a:t>It is a class-level annotation. It is used to mark a Java class as a bean. A Java class annotated with </a:t>
                      </a:r>
                      <a:r>
                        <a:rPr lang="en" sz="1600" b="1">
                          <a:solidFill>
                            <a:schemeClr val="dk1"/>
                          </a:solidFill>
                          <a:latin typeface="Old Standard TT"/>
                          <a:ea typeface="Old Standard TT"/>
                          <a:cs typeface="Old Standard TT"/>
                          <a:sym typeface="Old Standard TT"/>
                        </a:rPr>
                        <a:t>@Component</a:t>
                      </a:r>
                      <a:r>
                        <a:rPr lang="en" sz="1600">
                          <a:solidFill>
                            <a:schemeClr val="dk1"/>
                          </a:solidFill>
                          <a:latin typeface="Old Standard TT"/>
                          <a:ea typeface="Old Standard TT"/>
                          <a:cs typeface="Old Standard TT"/>
                          <a:sym typeface="Old Standard TT"/>
                        </a:rPr>
                        <a:t> is found during the classpath. The Spring Framework pick it up and configure it in the application context as a </a:t>
                      </a:r>
                      <a:r>
                        <a:rPr lang="en" sz="1600" b="1">
                          <a:solidFill>
                            <a:schemeClr val="dk1"/>
                          </a:solidFill>
                          <a:latin typeface="Old Standard TT"/>
                          <a:ea typeface="Old Standard TT"/>
                          <a:cs typeface="Old Standard TT"/>
                          <a:sym typeface="Old Standard TT"/>
                        </a:rPr>
                        <a:t>Spring Bean</a:t>
                      </a:r>
                      <a:r>
                        <a:rPr lang="en" sz="1600">
                          <a:solidFill>
                            <a:schemeClr val="dk1"/>
                          </a:solidFill>
                          <a:latin typeface="Old Standard TT"/>
                          <a:ea typeface="Old Standard TT"/>
                          <a:cs typeface="Old Standard TT"/>
                          <a:sym typeface="Old Standard TT"/>
                        </a:rPr>
                        <a:t>. </a:t>
                      </a:r>
                      <a:endParaRPr sz="1800">
                        <a:solidFill>
                          <a:schemeClr val="dk1"/>
                        </a:solidFill>
                        <a:latin typeface="Old Standard TT"/>
                        <a:ea typeface="Old Standard TT"/>
                        <a:cs typeface="Old Standard TT"/>
                        <a:sym typeface="Old Standard TT"/>
                      </a:endParaRPr>
                    </a:p>
                  </a:txBody>
                  <a:tcPr marL="121900" marR="121900" marT="121900" marB="121900"/>
                </a:tc>
                <a:extLst>
                  <a:ext uri="{0D108BD9-81ED-4DB2-BD59-A6C34878D82A}">
                    <a16:rowId xmlns:a16="http://schemas.microsoft.com/office/drawing/2014/main" val="10000"/>
                  </a:ext>
                </a:extLst>
              </a:tr>
              <a:tr h="1272356">
                <a:tc>
                  <a:txBody>
                    <a:bodyPr/>
                    <a:lstStyle/>
                    <a:p>
                      <a:pPr marL="0" lvl="0" indent="0" algn="just" rtl="0">
                        <a:spcBef>
                          <a:spcPts val="0"/>
                        </a:spcBef>
                        <a:spcAft>
                          <a:spcPts val="0"/>
                        </a:spcAft>
                        <a:buNone/>
                      </a:pPr>
                      <a:r>
                        <a:rPr lang="en" sz="1600" b="1">
                          <a:solidFill>
                            <a:schemeClr val="dk1"/>
                          </a:solidFill>
                          <a:latin typeface="Old Standard TT"/>
                          <a:ea typeface="Old Standard TT"/>
                          <a:cs typeface="Old Standard TT"/>
                          <a:sym typeface="Old Standard TT"/>
                        </a:rPr>
                        <a:t>@Controller</a:t>
                      </a:r>
                      <a:endParaRPr sz="1800">
                        <a:solidFill>
                          <a:schemeClr val="dk1"/>
                        </a:solidFill>
                        <a:latin typeface="Old Standard TT"/>
                        <a:ea typeface="Old Standard TT"/>
                        <a:cs typeface="Old Standard TT"/>
                        <a:sym typeface="Old Standard TT"/>
                      </a:endParaRPr>
                    </a:p>
                  </a:txBody>
                  <a:tcPr marL="121900" marR="121900" marT="121900" marB="121900"/>
                </a:tc>
                <a:tc>
                  <a:txBody>
                    <a:bodyPr/>
                    <a:lstStyle/>
                    <a:p>
                      <a:pPr marL="0" lvl="0" indent="0" algn="just" rtl="0">
                        <a:spcBef>
                          <a:spcPts val="0"/>
                        </a:spcBef>
                        <a:spcAft>
                          <a:spcPts val="0"/>
                        </a:spcAft>
                        <a:buNone/>
                      </a:pPr>
                      <a:r>
                        <a:rPr lang="en" sz="1600">
                          <a:solidFill>
                            <a:schemeClr val="dk1"/>
                          </a:solidFill>
                          <a:latin typeface="Old Standard TT"/>
                          <a:ea typeface="Old Standard TT"/>
                          <a:cs typeface="Old Standard TT"/>
                          <a:sym typeface="Old Standard TT"/>
                        </a:rPr>
                        <a:t>The @Controller is a class-level annotation. It is a specialization of </a:t>
                      </a:r>
                      <a:r>
                        <a:rPr lang="en" sz="1600" b="1">
                          <a:solidFill>
                            <a:schemeClr val="dk1"/>
                          </a:solidFill>
                          <a:latin typeface="Old Standard TT"/>
                          <a:ea typeface="Old Standard TT"/>
                          <a:cs typeface="Old Standard TT"/>
                          <a:sym typeface="Old Standard TT"/>
                        </a:rPr>
                        <a:t>@Component</a:t>
                      </a:r>
                      <a:r>
                        <a:rPr lang="en" sz="1600">
                          <a:solidFill>
                            <a:schemeClr val="dk1"/>
                          </a:solidFill>
                          <a:latin typeface="Old Standard TT"/>
                          <a:ea typeface="Old Standard TT"/>
                          <a:cs typeface="Old Standard TT"/>
                          <a:sym typeface="Old Standard TT"/>
                        </a:rPr>
                        <a:t>. It marks a class as a web request handler. It is often used to serve web pages. By default, it returns a string that indicates which route to redirect. It is mostly used with </a:t>
                      </a:r>
                      <a:r>
                        <a:rPr lang="en" sz="1600" b="1">
                          <a:solidFill>
                            <a:schemeClr val="dk1"/>
                          </a:solidFill>
                          <a:latin typeface="Old Standard TT"/>
                          <a:ea typeface="Old Standard TT"/>
                          <a:cs typeface="Old Standard TT"/>
                          <a:sym typeface="Old Standard TT"/>
                        </a:rPr>
                        <a:t>@RequestMapping</a:t>
                      </a:r>
                      <a:r>
                        <a:rPr lang="en" sz="1600">
                          <a:solidFill>
                            <a:schemeClr val="dk1"/>
                          </a:solidFill>
                          <a:latin typeface="Old Standard TT"/>
                          <a:ea typeface="Old Standard TT"/>
                          <a:cs typeface="Old Standard TT"/>
                          <a:sym typeface="Old Standard TT"/>
                        </a:rPr>
                        <a:t> annotation.</a:t>
                      </a:r>
                      <a:endParaRPr sz="1800">
                        <a:solidFill>
                          <a:schemeClr val="dk1"/>
                        </a:solidFill>
                        <a:latin typeface="Old Standard TT"/>
                        <a:ea typeface="Old Standard TT"/>
                        <a:cs typeface="Old Standard TT"/>
                        <a:sym typeface="Old Standard TT"/>
                      </a:endParaRPr>
                    </a:p>
                  </a:txBody>
                  <a:tcPr marL="121900" marR="121900" marT="121900" marB="121900"/>
                </a:tc>
                <a:extLst>
                  <a:ext uri="{0D108BD9-81ED-4DB2-BD59-A6C34878D82A}">
                    <a16:rowId xmlns:a16="http://schemas.microsoft.com/office/drawing/2014/main" val="10001"/>
                  </a:ext>
                </a:extLst>
              </a:tr>
              <a:tr h="742193">
                <a:tc>
                  <a:txBody>
                    <a:bodyPr/>
                    <a:lstStyle/>
                    <a:p>
                      <a:pPr marL="0" lvl="0" indent="0" algn="just" rtl="0">
                        <a:spcBef>
                          <a:spcPts val="0"/>
                        </a:spcBef>
                        <a:spcAft>
                          <a:spcPts val="0"/>
                        </a:spcAft>
                        <a:buNone/>
                      </a:pPr>
                      <a:r>
                        <a:rPr lang="en" sz="1600" b="1">
                          <a:solidFill>
                            <a:schemeClr val="dk1"/>
                          </a:solidFill>
                          <a:latin typeface="Old Standard TT"/>
                          <a:ea typeface="Old Standard TT"/>
                          <a:cs typeface="Old Standard TT"/>
                          <a:sym typeface="Old Standard TT"/>
                        </a:rPr>
                        <a:t>@Service</a:t>
                      </a:r>
                      <a:endParaRPr sz="1800">
                        <a:solidFill>
                          <a:schemeClr val="dk1"/>
                        </a:solidFill>
                        <a:latin typeface="Old Standard TT"/>
                        <a:ea typeface="Old Standard TT"/>
                        <a:cs typeface="Old Standard TT"/>
                        <a:sym typeface="Old Standard TT"/>
                      </a:endParaRPr>
                    </a:p>
                  </a:txBody>
                  <a:tcPr marL="121900" marR="121900" marT="121900" marB="121900"/>
                </a:tc>
                <a:tc>
                  <a:txBody>
                    <a:bodyPr/>
                    <a:lstStyle/>
                    <a:p>
                      <a:pPr marL="0" lvl="0" indent="0" algn="just" rtl="0">
                        <a:spcBef>
                          <a:spcPts val="0"/>
                        </a:spcBef>
                        <a:spcAft>
                          <a:spcPts val="0"/>
                        </a:spcAft>
                        <a:buNone/>
                      </a:pPr>
                      <a:r>
                        <a:rPr lang="en" sz="1600" dirty="0">
                          <a:solidFill>
                            <a:schemeClr val="dk1"/>
                          </a:solidFill>
                          <a:latin typeface="Old Standard TT"/>
                          <a:ea typeface="Old Standard TT"/>
                          <a:cs typeface="Old Standard TT"/>
                          <a:sym typeface="Old Standard TT"/>
                        </a:rPr>
                        <a:t>It is also used at class level. It tells the Spring that class contains the </a:t>
                      </a:r>
                      <a:r>
                        <a:rPr lang="en" sz="1600" b="1" dirty="0">
                          <a:solidFill>
                            <a:schemeClr val="dk1"/>
                          </a:solidFill>
                          <a:latin typeface="Old Standard TT"/>
                          <a:ea typeface="Old Standard TT"/>
                          <a:cs typeface="Old Standard TT"/>
                          <a:sym typeface="Old Standard TT"/>
                        </a:rPr>
                        <a:t>business logic</a:t>
                      </a:r>
                      <a:r>
                        <a:rPr lang="en" sz="1600" dirty="0">
                          <a:solidFill>
                            <a:schemeClr val="dk1"/>
                          </a:solidFill>
                          <a:latin typeface="Old Standard TT"/>
                          <a:ea typeface="Old Standard TT"/>
                          <a:cs typeface="Old Standard TT"/>
                          <a:sym typeface="Old Standard TT"/>
                        </a:rPr>
                        <a:t>.</a:t>
                      </a:r>
                      <a:endParaRPr sz="1800" dirty="0">
                        <a:solidFill>
                          <a:schemeClr val="dk1"/>
                        </a:solidFill>
                        <a:latin typeface="Old Standard TT"/>
                        <a:ea typeface="Old Standard TT"/>
                        <a:cs typeface="Old Standard TT"/>
                        <a:sym typeface="Old Standard TT"/>
                      </a:endParaRPr>
                    </a:p>
                  </a:txBody>
                  <a:tcPr marL="121900" marR="121900" marT="121900" marB="121900"/>
                </a:tc>
                <a:extLst>
                  <a:ext uri="{0D108BD9-81ED-4DB2-BD59-A6C34878D82A}">
                    <a16:rowId xmlns:a16="http://schemas.microsoft.com/office/drawing/2014/main" val="10002"/>
                  </a:ext>
                </a:extLst>
              </a:tr>
              <a:tr h="1007275">
                <a:tc>
                  <a:txBody>
                    <a:bodyPr/>
                    <a:lstStyle/>
                    <a:p>
                      <a:pPr marL="0" lvl="0" indent="0" algn="just" rtl="0">
                        <a:spcBef>
                          <a:spcPts val="0"/>
                        </a:spcBef>
                        <a:spcAft>
                          <a:spcPts val="0"/>
                        </a:spcAft>
                        <a:buNone/>
                      </a:pPr>
                      <a:r>
                        <a:rPr lang="en" sz="1600" b="1">
                          <a:solidFill>
                            <a:schemeClr val="dk1"/>
                          </a:solidFill>
                          <a:latin typeface="Old Standard TT"/>
                          <a:ea typeface="Old Standard TT"/>
                          <a:cs typeface="Old Standard TT"/>
                          <a:sym typeface="Old Standard TT"/>
                        </a:rPr>
                        <a:t>@Repository</a:t>
                      </a:r>
                      <a:endParaRPr sz="1800">
                        <a:solidFill>
                          <a:schemeClr val="dk1"/>
                        </a:solidFill>
                        <a:latin typeface="Old Standard TT"/>
                        <a:ea typeface="Old Standard TT"/>
                        <a:cs typeface="Old Standard TT"/>
                        <a:sym typeface="Old Standard TT"/>
                      </a:endParaRPr>
                    </a:p>
                  </a:txBody>
                  <a:tcPr marL="121900" marR="121900" marT="121900" marB="121900"/>
                </a:tc>
                <a:tc>
                  <a:txBody>
                    <a:bodyPr/>
                    <a:lstStyle/>
                    <a:p>
                      <a:pPr marL="0" lvl="0" indent="0" algn="just" rtl="0">
                        <a:spcBef>
                          <a:spcPts val="0"/>
                        </a:spcBef>
                        <a:spcAft>
                          <a:spcPts val="0"/>
                        </a:spcAft>
                        <a:buNone/>
                      </a:pPr>
                      <a:r>
                        <a:rPr lang="en" sz="1600" dirty="0">
                          <a:solidFill>
                            <a:schemeClr val="dk1"/>
                          </a:solidFill>
                          <a:latin typeface="Old Standard TT"/>
                          <a:ea typeface="Old Standard TT"/>
                          <a:cs typeface="Old Standard TT"/>
                          <a:sym typeface="Old Standard TT"/>
                        </a:rPr>
                        <a:t>It is a class-level annotation. The repository is a </a:t>
                      </a:r>
                      <a:r>
                        <a:rPr lang="en" sz="1600" b="1" dirty="0">
                          <a:solidFill>
                            <a:schemeClr val="dk1"/>
                          </a:solidFill>
                          <a:latin typeface="Old Standard TT"/>
                          <a:ea typeface="Old Standard TT"/>
                          <a:cs typeface="Old Standard TT"/>
                          <a:sym typeface="Old Standard TT"/>
                        </a:rPr>
                        <a:t>DAOs</a:t>
                      </a:r>
                      <a:r>
                        <a:rPr lang="en" sz="1600" dirty="0">
                          <a:solidFill>
                            <a:schemeClr val="dk1"/>
                          </a:solidFill>
                          <a:latin typeface="Old Standard TT"/>
                          <a:ea typeface="Old Standard TT"/>
                          <a:cs typeface="Old Standard TT"/>
                          <a:sym typeface="Old Standard TT"/>
                        </a:rPr>
                        <a:t> (Data Access Object) that access the database directly. The repository does all the operations related to the database.</a:t>
                      </a:r>
                      <a:endParaRPr sz="1800" dirty="0">
                        <a:solidFill>
                          <a:schemeClr val="dk1"/>
                        </a:solidFill>
                        <a:latin typeface="Old Standard TT"/>
                        <a:ea typeface="Old Standard TT"/>
                        <a:cs typeface="Old Standard TT"/>
                        <a:sym typeface="Old Standard TT"/>
                      </a:endParaRPr>
                    </a:p>
                  </a:txBody>
                  <a:tcPr marL="121900" marR="121900" marT="121900" marB="1219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81341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4"/>
          <p:cNvSpPr txBox="1">
            <a:spLocks noGrp="1"/>
          </p:cNvSpPr>
          <p:nvPr>
            <p:ph type="title"/>
          </p:nvPr>
        </p:nvSpPr>
        <p:spPr>
          <a:xfrm>
            <a:off x="2536800" y="657993"/>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Dependencies</a:t>
            </a:r>
            <a:endParaRPr sz="4000" dirty="0">
              <a:solidFill>
                <a:schemeClr val="dk1"/>
              </a:solidFill>
            </a:endParaRPr>
          </a:p>
        </p:txBody>
      </p:sp>
      <p:sp>
        <p:nvSpPr>
          <p:cNvPr id="583" name="Google Shape;583;p84"/>
          <p:cNvSpPr txBox="1"/>
          <p:nvPr/>
        </p:nvSpPr>
        <p:spPr>
          <a:xfrm>
            <a:off x="778933" y="1345634"/>
            <a:ext cx="10280800" cy="4998764"/>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3067">
                <a:solidFill>
                  <a:schemeClr val="dk1"/>
                </a:solidFill>
                <a:latin typeface="Old Standard TT"/>
                <a:ea typeface="Old Standard TT"/>
                <a:cs typeface="Old Standard TT"/>
                <a:sym typeface="Old Standard TT"/>
              </a:rPr>
              <a:t>You can go ahead and add a few dependencies to be used in this project.</a:t>
            </a:r>
            <a:endParaRPr sz="3067">
              <a:solidFill>
                <a:schemeClr val="dk1"/>
              </a:solidFill>
              <a:latin typeface="Old Standard TT"/>
              <a:ea typeface="Old Standard TT"/>
              <a:cs typeface="Old Standard TT"/>
              <a:sym typeface="Old Standard TT"/>
            </a:endParaRPr>
          </a:p>
          <a:p>
            <a:pPr marL="609585" indent="-499521">
              <a:lnSpc>
                <a:spcPct val="115000"/>
              </a:lnSpc>
              <a:spcBef>
                <a:spcPts val="1600"/>
              </a:spcBef>
              <a:buClr>
                <a:schemeClr val="dk1"/>
              </a:buClr>
              <a:buSzPts val="2300"/>
              <a:buChar char="●"/>
            </a:pPr>
            <a:r>
              <a:rPr lang="en" sz="3067" b="1">
                <a:solidFill>
                  <a:schemeClr val="dk1"/>
                </a:solidFill>
                <a:latin typeface="Old Standard TT"/>
                <a:ea typeface="Old Standard TT"/>
                <a:cs typeface="Old Standard TT"/>
                <a:sym typeface="Old Standard TT"/>
              </a:rPr>
              <a:t>Spring Data JPA</a:t>
            </a:r>
            <a:r>
              <a:rPr lang="en" sz="3067">
                <a:solidFill>
                  <a:schemeClr val="dk1"/>
                </a:solidFill>
                <a:latin typeface="Old Standard TT"/>
                <a:ea typeface="Old Standard TT"/>
                <a:cs typeface="Old Standard TT"/>
                <a:sym typeface="Old Standard TT"/>
              </a:rPr>
              <a:t> </a:t>
            </a:r>
            <a:r>
              <a:rPr lang="en" sz="3067" b="1">
                <a:solidFill>
                  <a:schemeClr val="dk1"/>
                </a:solidFill>
                <a:latin typeface="Old Standard TT"/>
                <a:ea typeface="Old Standard TT"/>
                <a:cs typeface="Old Standard TT"/>
                <a:sym typeface="Old Standard TT"/>
              </a:rPr>
              <a:t>–</a:t>
            </a:r>
            <a:r>
              <a:rPr lang="en" sz="3067">
                <a:solidFill>
                  <a:schemeClr val="dk1"/>
                </a:solidFill>
                <a:latin typeface="Old Standard TT"/>
                <a:ea typeface="Old Standard TT"/>
                <a:cs typeface="Old Standard TT"/>
                <a:sym typeface="Old Standard TT"/>
              </a:rPr>
              <a:t> Java Persistence API and Hibernate.</a:t>
            </a:r>
            <a:endParaRPr sz="3067">
              <a:solidFill>
                <a:schemeClr val="dk1"/>
              </a:solidFill>
              <a:latin typeface="Old Standard TT"/>
              <a:ea typeface="Old Standard TT"/>
              <a:cs typeface="Old Standard TT"/>
              <a:sym typeface="Old Standard TT"/>
            </a:endParaRPr>
          </a:p>
          <a:p>
            <a:pPr marL="609585" indent="-499521">
              <a:lnSpc>
                <a:spcPct val="115000"/>
              </a:lnSpc>
              <a:buClr>
                <a:schemeClr val="dk1"/>
              </a:buClr>
              <a:buSzPts val="2300"/>
              <a:buChar char="●"/>
            </a:pPr>
            <a:r>
              <a:rPr lang="en" sz="3067" b="1">
                <a:solidFill>
                  <a:schemeClr val="dk1"/>
                </a:solidFill>
                <a:latin typeface="Old Standard TT"/>
                <a:ea typeface="Old Standard TT"/>
                <a:cs typeface="Old Standard TT"/>
                <a:sym typeface="Old Standard TT"/>
              </a:rPr>
              <a:t>Spring Web</a:t>
            </a:r>
            <a:r>
              <a:rPr lang="en" sz="3067">
                <a:solidFill>
                  <a:schemeClr val="dk1"/>
                </a:solidFill>
                <a:latin typeface="Old Standard TT"/>
                <a:ea typeface="Old Standard TT"/>
                <a:cs typeface="Old Standard TT"/>
                <a:sym typeface="Old Standard TT"/>
              </a:rPr>
              <a:t> </a:t>
            </a:r>
            <a:r>
              <a:rPr lang="en" sz="3067" b="1">
                <a:solidFill>
                  <a:schemeClr val="dk1"/>
                </a:solidFill>
                <a:latin typeface="Old Standard TT"/>
                <a:ea typeface="Old Standard TT"/>
                <a:cs typeface="Old Standard TT"/>
                <a:sym typeface="Old Standard TT"/>
              </a:rPr>
              <a:t>–</a:t>
            </a:r>
            <a:r>
              <a:rPr lang="en" sz="3067">
                <a:solidFill>
                  <a:schemeClr val="dk1"/>
                </a:solidFill>
                <a:latin typeface="Old Standard TT"/>
                <a:ea typeface="Old Standard TT"/>
                <a:cs typeface="Old Standard TT"/>
                <a:sym typeface="Old Standard TT"/>
              </a:rPr>
              <a:t> To include Spring MVC and embed Tomcat into your project.</a:t>
            </a:r>
            <a:endParaRPr sz="3067">
              <a:solidFill>
                <a:schemeClr val="dk1"/>
              </a:solidFill>
              <a:latin typeface="Old Standard TT"/>
              <a:ea typeface="Old Standard TT"/>
              <a:cs typeface="Old Standard TT"/>
              <a:sym typeface="Old Standard TT"/>
            </a:endParaRPr>
          </a:p>
          <a:p>
            <a:pPr marL="609585" indent="-499521">
              <a:lnSpc>
                <a:spcPct val="115000"/>
              </a:lnSpc>
              <a:buClr>
                <a:schemeClr val="dk1"/>
              </a:buClr>
              <a:buSzPts val="2300"/>
              <a:buChar char="●"/>
            </a:pPr>
            <a:r>
              <a:rPr lang="en" sz="3067" b="1">
                <a:solidFill>
                  <a:schemeClr val="dk1"/>
                </a:solidFill>
                <a:latin typeface="Old Standard TT"/>
                <a:ea typeface="Old Standard TT"/>
                <a:cs typeface="Old Standard TT"/>
                <a:sym typeface="Old Standard TT"/>
              </a:rPr>
              <a:t>Spring Boot DevTools –</a:t>
            </a:r>
            <a:r>
              <a:rPr lang="en" sz="3067">
                <a:solidFill>
                  <a:schemeClr val="dk1"/>
                </a:solidFill>
                <a:latin typeface="Old Standard TT"/>
                <a:ea typeface="Old Standard TT"/>
                <a:cs typeface="Old Standard TT"/>
                <a:sym typeface="Old Standard TT"/>
              </a:rPr>
              <a:t> Development Tools.</a:t>
            </a:r>
            <a:endParaRPr sz="3067">
              <a:solidFill>
                <a:schemeClr val="dk1"/>
              </a:solidFill>
              <a:latin typeface="Old Standard TT"/>
              <a:ea typeface="Old Standard TT"/>
              <a:cs typeface="Old Standard TT"/>
              <a:sym typeface="Old Standard TT"/>
            </a:endParaRPr>
          </a:p>
          <a:p>
            <a:pPr marL="609585" indent="-499521">
              <a:lnSpc>
                <a:spcPct val="115000"/>
              </a:lnSpc>
              <a:buClr>
                <a:schemeClr val="dk1"/>
              </a:buClr>
              <a:buSzPts val="2300"/>
              <a:buChar char="●"/>
            </a:pPr>
            <a:r>
              <a:rPr lang="en" sz="3067" b="1">
                <a:solidFill>
                  <a:schemeClr val="dk1"/>
                </a:solidFill>
                <a:latin typeface="Old Standard TT"/>
                <a:ea typeface="Old Standard TT"/>
                <a:cs typeface="Old Standard TT"/>
                <a:sym typeface="Old Standard TT"/>
              </a:rPr>
              <a:t>MS-SQL </a:t>
            </a:r>
            <a:r>
              <a:rPr lang="en" sz="3067">
                <a:solidFill>
                  <a:schemeClr val="dk1"/>
                </a:solidFill>
                <a:latin typeface="Old Standard TT"/>
                <a:ea typeface="Old Standard TT"/>
                <a:cs typeface="Old Standard TT"/>
                <a:sym typeface="Old Standard TT"/>
              </a:rPr>
              <a:t>Driver</a:t>
            </a:r>
            <a:r>
              <a:rPr lang="en" sz="3067" b="1">
                <a:solidFill>
                  <a:schemeClr val="dk1"/>
                </a:solidFill>
                <a:latin typeface="Old Standard TT"/>
                <a:ea typeface="Old Standard TT"/>
                <a:cs typeface="Old Standard TT"/>
                <a:sym typeface="Old Standard TT"/>
              </a:rPr>
              <a:t> –</a:t>
            </a:r>
            <a:r>
              <a:rPr lang="en" sz="3067">
                <a:solidFill>
                  <a:schemeClr val="dk1"/>
                </a:solidFill>
                <a:latin typeface="Old Standard TT"/>
                <a:ea typeface="Old Standard TT"/>
                <a:cs typeface="Old Standard TT"/>
                <a:sym typeface="Old Standard TT"/>
              </a:rPr>
              <a:t> JDBC Driver </a:t>
            </a:r>
            <a:endParaRPr sz="3467">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684304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5"/>
          <p:cNvSpPr txBox="1">
            <a:spLocks noGrp="1"/>
          </p:cNvSpPr>
          <p:nvPr>
            <p:ph type="title"/>
          </p:nvPr>
        </p:nvSpPr>
        <p:spPr>
          <a:xfrm>
            <a:off x="2596000" y="608017"/>
            <a:ext cx="95960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Write a Rest Endpoint</a:t>
            </a:r>
            <a:endParaRPr sz="4000" dirty="0">
              <a:solidFill>
                <a:schemeClr val="dk1"/>
              </a:solidFill>
            </a:endParaRPr>
          </a:p>
        </p:txBody>
      </p:sp>
      <p:sp>
        <p:nvSpPr>
          <p:cNvPr id="589" name="Google Shape;589;p85"/>
          <p:cNvSpPr txBox="1"/>
          <p:nvPr/>
        </p:nvSpPr>
        <p:spPr>
          <a:xfrm>
            <a:off x="448533" y="1487267"/>
            <a:ext cx="3470400" cy="4620712"/>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1600">
                <a:solidFill>
                  <a:schemeClr val="dk1"/>
                </a:solidFill>
                <a:latin typeface="Old Standard TT"/>
                <a:ea typeface="Old Standard TT"/>
                <a:cs typeface="Old Standard TT"/>
                <a:sym typeface="Old Standard TT"/>
              </a:rPr>
              <a:t>To write a simple Hello World Rest Endpoint in the Spring Boot Application main class file itself, follow the steps shown below −</a:t>
            </a:r>
            <a:endParaRPr sz="1600">
              <a:solidFill>
                <a:schemeClr val="dk1"/>
              </a:solidFill>
              <a:latin typeface="Old Standard TT"/>
              <a:ea typeface="Old Standard TT"/>
              <a:cs typeface="Old Standard TT"/>
              <a:sym typeface="Old Standard TT"/>
            </a:endParaRPr>
          </a:p>
          <a:p>
            <a:pPr marL="609585" indent="-406390">
              <a:lnSpc>
                <a:spcPct val="115000"/>
              </a:lnSpc>
              <a:spcBef>
                <a:spcPts val="1600"/>
              </a:spcBef>
              <a:buClr>
                <a:schemeClr val="dk1"/>
              </a:buClr>
              <a:buSzPts val="1200"/>
              <a:buChar char="●"/>
            </a:pPr>
            <a:r>
              <a:rPr lang="en" sz="1600">
                <a:solidFill>
                  <a:schemeClr val="dk1"/>
                </a:solidFill>
                <a:latin typeface="Old Standard TT"/>
                <a:ea typeface="Old Standard TT"/>
                <a:cs typeface="Old Standard TT"/>
                <a:sym typeface="Old Standard TT"/>
              </a:rPr>
              <a:t>Firstly, add the </a:t>
            </a:r>
            <a:r>
              <a:rPr lang="en" sz="1600" b="1">
                <a:solidFill>
                  <a:schemeClr val="dk1"/>
                </a:solidFill>
                <a:latin typeface="Old Standard TT"/>
                <a:ea typeface="Old Standard TT"/>
                <a:cs typeface="Old Standard TT"/>
                <a:sym typeface="Old Standard TT"/>
              </a:rPr>
              <a:t>@RestController</a:t>
            </a:r>
            <a:r>
              <a:rPr lang="en" sz="1600">
                <a:solidFill>
                  <a:schemeClr val="dk1"/>
                </a:solidFill>
                <a:latin typeface="Old Standard TT"/>
                <a:ea typeface="Old Standard TT"/>
                <a:cs typeface="Old Standard TT"/>
                <a:sym typeface="Old Standard TT"/>
              </a:rPr>
              <a:t> annotation at the top of the class.</a:t>
            </a:r>
            <a:endParaRPr sz="1600">
              <a:solidFill>
                <a:schemeClr val="dk1"/>
              </a:solidFill>
              <a:latin typeface="Old Standard TT"/>
              <a:ea typeface="Old Standard TT"/>
              <a:cs typeface="Old Standard TT"/>
              <a:sym typeface="Old Standard TT"/>
            </a:endParaRPr>
          </a:p>
          <a:p>
            <a:pPr marL="609585" indent="-406390">
              <a:lnSpc>
                <a:spcPct val="115000"/>
              </a:lnSpc>
              <a:buClr>
                <a:schemeClr val="dk1"/>
              </a:buClr>
              <a:buSzPts val="1200"/>
              <a:buChar char="●"/>
            </a:pPr>
            <a:r>
              <a:rPr lang="en" sz="1600">
                <a:solidFill>
                  <a:schemeClr val="dk1"/>
                </a:solidFill>
                <a:latin typeface="Old Standard TT"/>
                <a:ea typeface="Old Standard TT"/>
                <a:cs typeface="Old Standard TT"/>
                <a:sym typeface="Old Standard TT"/>
              </a:rPr>
              <a:t>Now, write a Request URI method with </a:t>
            </a:r>
            <a:r>
              <a:rPr lang="en" sz="1600" b="1">
                <a:solidFill>
                  <a:schemeClr val="dk1"/>
                </a:solidFill>
                <a:latin typeface="Old Standard TT"/>
                <a:ea typeface="Old Standard TT"/>
                <a:cs typeface="Old Standard TT"/>
                <a:sym typeface="Old Standard TT"/>
              </a:rPr>
              <a:t>@RequestMapping</a:t>
            </a:r>
            <a:r>
              <a:rPr lang="en" sz="1600">
                <a:solidFill>
                  <a:schemeClr val="dk1"/>
                </a:solidFill>
                <a:latin typeface="Old Standard TT"/>
                <a:ea typeface="Old Standard TT"/>
                <a:cs typeface="Old Standard TT"/>
                <a:sym typeface="Old Standard TT"/>
              </a:rPr>
              <a:t> annotation.</a:t>
            </a:r>
            <a:endParaRPr sz="1600">
              <a:solidFill>
                <a:schemeClr val="dk1"/>
              </a:solidFill>
              <a:latin typeface="Old Standard TT"/>
              <a:ea typeface="Old Standard TT"/>
              <a:cs typeface="Old Standard TT"/>
              <a:sym typeface="Old Standard TT"/>
            </a:endParaRPr>
          </a:p>
          <a:p>
            <a:pPr marL="609585" indent="-406390">
              <a:lnSpc>
                <a:spcPct val="115000"/>
              </a:lnSpc>
              <a:buClr>
                <a:schemeClr val="dk1"/>
              </a:buClr>
              <a:buSzPts val="1200"/>
              <a:buChar char="●"/>
            </a:pPr>
            <a:r>
              <a:rPr lang="en" sz="1600">
                <a:solidFill>
                  <a:schemeClr val="dk1"/>
                </a:solidFill>
                <a:latin typeface="Old Standard TT"/>
                <a:ea typeface="Old Standard TT"/>
                <a:cs typeface="Old Standard TT"/>
                <a:sym typeface="Old Standard TT"/>
              </a:rPr>
              <a:t>Then, the Request URI method should return the </a:t>
            </a:r>
            <a:r>
              <a:rPr lang="en" sz="1600" b="1">
                <a:solidFill>
                  <a:schemeClr val="dk1"/>
                </a:solidFill>
                <a:latin typeface="Old Standard TT"/>
                <a:ea typeface="Old Standard TT"/>
                <a:cs typeface="Old Standard TT"/>
                <a:sym typeface="Old Standard TT"/>
              </a:rPr>
              <a:t>Hello World</a:t>
            </a:r>
            <a:r>
              <a:rPr lang="en" sz="1600">
                <a:solidFill>
                  <a:schemeClr val="dk1"/>
                </a:solidFill>
                <a:latin typeface="Old Standard TT"/>
                <a:ea typeface="Old Standard TT"/>
                <a:cs typeface="Old Standard TT"/>
                <a:sym typeface="Old Standard TT"/>
              </a:rPr>
              <a:t> string.</a:t>
            </a:r>
            <a:endParaRPr sz="2000">
              <a:solidFill>
                <a:schemeClr val="dk1"/>
              </a:solidFill>
              <a:latin typeface="Old Standard TT"/>
              <a:ea typeface="Old Standard TT"/>
              <a:cs typeface="Old Standard TT"/>
              <a:sym typeface="Old Standard TT"/>
            </a:endParaRPr>
          </a:p>
        </p:txBody>
      </p:sp>
      <p:pic>
        <p:nvPicPr>
          <p:cNvPr id="590" name="Google Shape;590;p85"/>
          <p:cNvPicPr preferRelativeResize="0"/>
          <p:nvPr/>
        </p:nvPicPr>
        <p:blipFill>
          <a:blip r:embed="rId3">
            <a:alphaModFix/>
          </a:blip>
          <a:stretch>
            <a:fillRect/>
          </a:stretch>
        </p:blipFill>
        <p:spPr>
          <a:xfrm>
            <a:off x="3918934" y="2048347"/>
            <a:ext cx="7866665" cy="4308988"/>
          </a:xfrm>
          <a:prstGeom prst="rect">
            <a:avLst/>
          </a:prstGeom>
          <a:noFill/>
          <a:ln>
            <a:noFill/>
          </a:ln>
        </p:spPr>
      </p:pic>
    </p:spTree>
    <p:extLst>
      <p:ext uri="{BB962C8B-B14F-4D97-AF65-F5344CB8AC3E}">
        <p14:creationId xmlns:p14="http://schemas.microsoft.com/office/powerpoint/2010/main" val="4011083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6"/>
          <p:cNvSpPr txBox="1">
            <a:spLocks noGrp="1"/>
          </p:cNvSpPr>
          <p:nvPr>
            <p:ph type="title"/>
          </p:nvPr>
        </p:nvSpPr>
        <p:spPr>
          <a:xfrm>
            <a:off x="2591873" y="684701"/>
            <a:ext cx="9702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Setting Main Class</a:t>
            </a:r>
            <a:endParaRPr sz="4000" dirty="0">
              <a:solidFill>
                <a:schemeClr val="dk1"/>
              </a:solidFill>
            </a:endParaRPr>
          </a:p>
        </p:txBody>
      </p:sp>
      <p:sp>
        <p:nvSpPr>
          <p:cNvPr id="596" name="Google Shape;596;p86"/>
          <p:cNvSpPr txBox="1"/>
          <p:nvPr/>
        </p:nvSpPr>
        <p:spPr>
          <a:xfrm>
            <a:off x="365900" y="1546301"/>
            <a:ext cx="11202000" cy="5247550"/>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buClr>
                <a:schemeClr val="dk1"/>
              </a:buClr>
              <a:buSzPts val="1100"/>
            </a:pPr>
            <a:r>
              <a:rPr lang="en" sz="2800">
                <a:solidFill>
                  <a:schemeClr val="dk1"/>
                </a:solidFill>
                <a:latin typeface="Old Standard TT"/>
                <a:ea typeface="Old Standard TT"/>
                <a:cs typeface="Old Standard TT"/>
                <a:sym typeface="Old Standard TT"/>
              </a:rPr>
              <a:t>In Spring Boot, we need to mention the main class that should start in the build file. For this purpose, you can use the following pieces of code −</a:t>
            </a:r>
            <a:endParaRPr sz="2800">
              <a:solidFill>
                <a:schemeClr val="dk1"/>
              </a:solidFill>
              <a:latin typeface="Old Standard TT"/>
              <a:ea typeface="Old Standard TT"/>
              <a:cs typeface="Old Standard TT"/>
              <a:sym typeface="Old Standard TT"/>
            </a:endParaRPr>
          </a:p>
          <a:p>
            <a:pPr>
              <a:lnSpc>
                <a:spcPct val="115000"/>
              </a:lnSpc>
              <a:spcBef>
                <a:spcPts val="1600"/>
              </a:spcBef>
              <a:buClr>
                <a:schemeClr val="dk1"/>
              </a:buClr>
              <a:buSzPts val="1100"/>
            </a:pPr>
            <a:r>
              <a:rPr lang="en" sz="2800">
                <a:solidFill>
                  <a:schemeClr val="dk1"/>
                </a:solidFill>
                <a:latin typeface="Old Standard TT"/>
                <a:ea typeface="Old Standard TT"/>
                <a:cs typeface="Old Standard TT"/>
                <a:sym typeface="Old Standard TT"/>
              </a:rPr>
              <a:t>For Maven, add the start class in </a:t>
            </a:r>
            <a:r>
              <a:rPr lang="en" sz="2800" b="1">
                <a:solidFill>
                  <a:schemeClr val="dk1"/>
                </a:solidFill>
                <a:latin typeface="Old Standard TT"/>
                <a:ea typeface="Old Standard TT"/>
                <a:cs typeface="Old Standard TT"/>
                <a:sym typeface="Old Standard TT"/>
              </a:rPr>
              <a:t>pom.xml</a:t>
            </a:r>
            <a:r>
              <a:rPr lang="en" sz="2800">
                <a:solidFill>
                  <a:schemeClr val="dk1"/>
                </a:solidFill>
                <a:latin typeface="Old Standard TT"/>
                <a:ea typeface="Old Standard TT"/>
                <a:cs typeface="Old Standard TT"/>
                <a:sym typeface="Old Standard TT"/>
              </a:rPr>
              <a:t> properties as shown below −</a:t>
            </a:r>
            <a:endParaRPr sz="2800">
              <a:solidFill>
                <a:schemeClr val="dk1"/>
              </a:solidFill>
              <a:latin typeface="Old Standard TT"/>
              <a:ea typeface="Old Standard TT"/>
              <a:cs typeface="Old Standard TT"/>
              <a:sym typeface="Old Standard TT"/>
            </a:endParaRPr>
          </a:p>
          <a:p>
            <a:pPr>
              <a:spcBef>
                <a:spcPts val="1600"/>
              </a:spcBef>
              <a:buClr>
                <a:schemeClr val="dk1"/>
              </a:buClr>
              <a:buSzPts val="1100"/>
            </a:pPr>
            <a:r>
              <a:rPr lang="en" sz="2800">
                <a:solidFill>
                  <a:schemeClr val="dk1"/>
                </a:solidFill>
                <a:latin typeface="Old Standard TT"/>
                <a:ea typeface="Old Standard TT"/>
                <a:cs typeface="Old Standard TT"/>
                <a:sym typeface="Old Standard TT"/>
              </a:rPr>
              <a:t>&lt;start-class&gt;</a:t>
            </a:r>
            <a:endParaRPr sz="2800">
              <a:solidFill>
                <a:schemeClr val="dk1"/>
              </a:solidFill>
              <a:latin typeface="Old Standard TT"/>
              <a:ea typeface="Old Standard TT"/>
              <a:cs typeface="Old Standard TT"/>
              <a:sym typeface="Old Standard TT"/>
            </a:endParaRPr>
          </a:p>
          <a:p>
            <a:pPr>
              <a:spcBef>
                <a:spcPts val="1600"/>
              </a:spcBef>
              <a:buClr>
                <a:schemeClr val="dk1"/>
              </a:buClr>
              <a:buSzPts val="1100"/>
            </a:pPr>
            <a:r>
              <a:rPr lang="en" sz="2800">
                <a:solidFill>
                  <a:schemeClr val="dk1"/>
                </a:solidFill>
                <a:latin typeface="Old Standard TT"/>
                <a:ea typeface="Old Standard TT"/>
                <a:cs typeface="Old Standard TT"/>
                <a:sym typeface="Old Standard TT"/>
              </a:rPr>
              <a:t>      demo.DemoApplication</a:t>
            </a:r>
            <a:endParaRPr sz="2800">
              <a:solidFill>
                <a:schemeClr val="dk1"/>
              </a:solidFill>
              <a:latin typeface="Old Standard TT"/>
              <a:ea typeface="Old Standard TT"/>
              <a:cs typeface="Old Standard TT"/>
              <a:sym typeface="Old Standard TT"/>
            </a:endParaRPr>
          </a:p>
          <a:p>
            <a:pPr>
              <a:spcBef>
                <a:spcPts val="1600"/>
              </a:spcBef>
              <a:spcAft>
                <a:spcPts val="1600"/>
              </a:spcAft>
            </a:pPr>
            <a:r>
              <a:rPr lang="en" sz="2800">
                <a:solidFill>
                  <a:schemeClr val="dk1"/>
                </a:solidFill>
                <a:latin typeface="Old Standard TT"/>
                <a:ea typeface="Old Standard TT"/>
                <a:cs typeface="Old Standard TT"/>
                <a:sym typeface="Old Standard TT"/>
              </a:rPr>
              <a:t>&lt;/start-class&gt;</a:t>
            </a:r>
            <a:endParaRPr sz="240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9546842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7"/>
          <p:cNvSpPr txBox="1">
            <a:spLocks noGrp="1"/>
          </p:cNvSpPr>
          <p:nvPr>
            <p:ph type="title"/>
          </p:nvPr>
        </p:nvSpPr>
        <p:spPr>
          <a:xfrm>
            <a:off x="2507160" y="644567"/>
            <a:ext cx="9490000" cy="861600"/>
          </a:xfrm>
          <a:prstGeom prst="rect">
            <a:avLst/>
          </a:prstGeom>
        </p:spPr>
        <p:txBody>
          <a:bodyPr spcFirstLastPara="1" vert="horz" wrap="square" lIns="121900" tIns="121900" rIns="121900" bIns="121900" rtlCol="0" anchor="ctr" anchorCtr="0">
            <a:noAutofit/>
          </a:bodyPr>
          <a:lstStyle/>
          <a:p>
            <a:r>
              <a:rPr lang="en" sz="3600" dirty="0">
                <a:solidFill>
                  <a:schemeClr val="dk1"/>
                </a:solidFill>
              </a:rPr>
              <a:t>MS-SQL driver dependency in </a:t>
            </a:r>
            <a:r>
              <a:rPr lang="en" sz="3600" dirty="0" smtClean="0">
                <a:solidFill>
                  <a:schemeClr val="dk1"/>
                </a:solidFill>
              </a:rPr>
              <a:t/>
            </a:r>
            <a:br>
              <a:rPr lang="en" sz="3600" dirty="0" smtClean="0">
                <a:solidFill>
                  <a:schemeClr val="dk1"/>
                </a:solidFill>
              </a:rPr>
            </a:br>
            <a:r>
              <a:rPr lang="en" sz="3600" dirty="0" smtClean="0">
                <a:solidFill>
                  <a:schemeClr val="dk1"/>
                </a:solidFill>
              </a:rPr>
              <a:t>your </a:t>
            </a:r>
            <a:r>
              <a:rPr lang="en" sz="3600" dirty="0">
                <a:solidFill>
                  <a:schemeClr val="dk1"/>
                </a:solidFill>
              </a:rPr>
              <a:t>pom.xml</a:t>
            </a:r>
            <a:endParaRPr sz="3600" dirty="0">
              <a:solidFill>
                <a:schemeClr val="dk1"/>
              </a:solidFill>
            </a:endParaRPr>
          </a:p>
        </p:txBody>
      </p:sp>
      <p:pic>
        <p:nvPicPr>
          <p:cNvPr id="602" name="Google Shape;602;p87"/>
          <p:cNvPicPr preferRelativeResize="0"/>
          <p:nvPr/>
        </p:nvPicPr>
        <p:blipFill>
          <a:blip r:embed="rId3">
            <a:alphaModFix/>
          </a:blip>
          <a:stretch>
            <a:fillRect/>
          </a:stretch>
        </p:blipFill>
        <p:spPr>
          <a:xfrm>
            <a:off x="608554" y="1940507"/>
            <a:ext cx="10989332" cy="3692100"/>
          </a:xfrm>
          <a:prstGeom prst="rect">
            <a:avLst/>
          </a:prstGeom>
          <a:noFill/>
          <a:ln>
            <a:noFill/>
          </a:ln>
        </p:spPr>
      </p:pic>
    </p:spTree>
    <p:extLst>
      <p:ext uri="{BB962C8B-B14F-4D97-AF65-F5344CB8AC3E}">
        <p14:creationId xmlns:p14="http://schemas.microsoft.com/office/powerpoint/2010/main" val="2244948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8"/>
          <p:cNvSpPr txBox="1">
            <a:spLocks noGrp="1"/>
          </p:cNvSpPr>
          <p:nvPr>
            <p:ph type="title"/>
          </p:nvPr>
        </p:nvSpPr>
        <p:spPr>
          <a:xfrm>
            <a:off x="2631200" y="691767"/>
            <a:ext cx="9560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Sample Crud API</a:t>
            </a:r>
            <a:endParaRPr sz="4000" dirty="0">
              <a:solidFill>
                <a:schemeClr val="dk1"/>
              </a:solidFill>
            </a:endParaRPr>
          </a:p>
        </p:txBody>
      </p:sp>
      <p:pic>
        <p:nvPicPr>
          <p:cNvPr id="608" name="Google Shape;608;p88"/>
          <p:cNvPicPr preferRelativeResize="0"/>
          <p:nvPr/>
        </p:nvPicPr>
        <p:blipFill>
          <a:blip r:embed="rId3">
            <a:alphaModFix/>
          </a:blip>
          <a:stretch>
            <a:fillRect/>
          </a:stretch>
        </p:blipFill>
        <p:spPr>
          <a:xfrm>
            <a:off x="565917" y="1553367"/>
            <a:ext cx="11060167" cy="4540167"/>
          </a:xfrm>
          <a:prstGeom prst="rect">
            <a:avLst/>
          </a:prstGeom>
          <a:noFill/>
          <a:ln>
            <a:noFill/>
          </a:ln>
        </p:spPr>
      </p:pic>
    </p:spTree>
    <p:extLst>
      <p:ext uri="{BB962C8B-B14F-4D97-AF65-F5344CB8AC3E}">
        <p14:creationId xmlns:p14="http://schemas.microsoft.com/office/powerpoint/2010/main" val="354493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7"/>
          <p:cNvPicPr preferRelativeResize="0"/>
          <p:nvPr/>
        </p:nvPicPr>
        <p:blipFill rotWithShape="1">
          <a:blip r:embed="rId3">
            <a:alphaModFix/>
          </a:blip>
          <a:srcRect t="41697"/>
          <a:stretch/>
        </p:blipFill>
        <p:spPr>
          <a:xfrm>
            <a:off x="861667" y="2074933"/>
            <a:ext cx="10328333" cy="3907067"/>
          </a:xfrm>
          <a:prstGeom prst="rect">
            <a:avLst/>
          </a:prstGeom>
          <a:noFill/>
          <a:ln>
            <a:noFill/>
          </a:ln>
        </p:spPr>
      </p:pic>
      <p:sp>
        <p:nvSpPr>
          <p:cNvPr id="118" name="Google Shape;118;p17"/>
          <p:cNvSpPr txBox="1">
            <a:spLocks noGrp="1"/>
          </p:cNvSpPr>
          <p:nvPr>
            <p:ph type="title"/>
          </p:nvPr>
        </p:nvSpPr>
        <p:spPr>
          <a:xfrm>
            <a:off x="1027770" y="-177467"/>
            <a:ext cx="10824800" cy="2030400"/>
          </a:xfrm>
          <a:prstGeom prst="rect">
            <a:avLst/>
          </a:prstGeom>
        </p:spPr>
        <p:txBody>
          <a:bodyPr spcFirstLastPara="1" vert="horz" wrap="square" lIns="121900" tIns="121900" rIns="121900" bIns="121900" rtlCol="0" anchor="ctr" anchorCtr="0">
            <a:noAutofit/>
          </a:bodyPr>
          <a:lstStyle/>
          <a:p>
            <a:pPr algn="ctr"/>
            <a:r>
              <a:rPr lang="en" sz="3600" dirty="0">
                <a:solidFill>
                  <a:schemeClr val="dk1"/>
                </a:solidFill>
              </a:rPr>
              <a:t>7 Steps to develop enterprise software</a:t>
            </a:r>
            <a:endParaRPr sz="3600" dirty="0">
              <a:solidFill>
                <a:schemeClr val="dk1"/>
              </a:solidFill>
            </a:endParaRPr>
          </a:p>
        </p:txBody>
      </p:sp>
    </p:spTree>
    <p:extLst>
      <p:ext uri="{BB962C8B-B14F-4D97-AF65-F5344CB8AC3E}">
        <p14:creationId xmlns:p14="http://schemas.microsoft.com/office/powerpoint/2010/main" val="18996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9"/>
          <p:cNvSpPr txBox="1">
            <a:spLocks noGrp="1"/>
          </p:cNvSpPr>
          <p:nvPr>
            <p:ph type="title"/>
          </p:nvPr>
        </p:nvSpPr>
        <p:spPr>
          <a:xfrm>
            <a:off x="2740376" y="632976"/>
            <a:ext cx="95960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Sample of POM.XML</a:t>
            </a:r>
            <a:endParaRPr sz="4000">
              <a:solidFill>
                <a:schemeClr val="dk1"/>
              </a:solidFill>
            </a:endParaRPr>
          </a:p>
        </p:txBody>
      </p:sp>
      <p:sp>
        <p:nvSpPr>
          <p:cNvPr id="614" name="Google Shape;614;p89"/>
          <p:cNvSpPr txBox="1"/>
          <p:nvPr/>
        </p:nvSpPr>
        <p:spPr>
          <a:xfrm>
            <a:off x="640080" y="1931670"/>
            <a:ext cx="10971075" cy="5062115"/>
          </a:xfrm>
          <a:prstGeom prst="rect">
            <a:avLst/>
          </a:prstGeom>
          <a:noFill/>
          <a:ln>
            <a:noFill/>
          </a:ln>
        </p:spPr>
        <p:txBody>
          <a:bodyPr spcFirstLastPara="1" wrap="square" lIns="121900" tIns="121900" rIns="121900" bIns="121900" anchor="t" anchorCtr="0">
            <a:spAutoFit/>
          </a:bodyPr>
          <a:lstStyle/>
          <a:p>
            <a:r>
              <a:rPr lang="en" sz="1100" dirty="0">
                <a:solidFill>
                  <a:srgbClr val="24292E"/>
                </a:solidFill>
                <a:highlight>
                  <a:srgbClr val="F6F8FA"/>
                </a:highlight>
                <a:latin typeface="Consolas"/>
                <a:ea typeface="Consolas"/>
                <a:cs typeface="Consolas"/>
                <a:sym typeface="Consolas"/>
              </a:rPr>
              <a:t>&lt;?</a:t>
            </a:r>
            <a:r>
              <a:rPr lang="en" sz="1100" dirty="0">
                <a:solidFill>
                  <a:srgbClr val="22863A"/>
                </a:solidFill>
                <a:highlight>
                  <a:srgbClr val="F6F8FA"/>
                </a:highlight>
                <a:latin typeface="Consolas"/>
                <a:ea typeface="Consolas"/>
                <a:cs typeface="Consolas"/>
                <a:sym typeface="Consolas"/>
              </a:rPr>
              <a:t>xml</a:t>
            </a:r>
            <a:r>
              <a:rPr lang="en" sz="1100" dirty="0">
                <a:solidFill>
                  <a:srgbClr val="6F42C1"/>
                </a:solidFill>
                <a:highlight>
                  <a:srgbClr val="F6F8FA"/>
                </a:highlight>
                <a:latin typeface="Consolas"/>
                <a:ea typeface="Consolas"/>
                <a:cs typeface="Consolas"/>
                <a:sym typeface="Consolas"/>
              </a:rPr>
              <a:t> version</a:t>
            </a:r>
            <a:r>
              <a:rPr lang="en" sz="1100" dirty="0">
                <a:solidFill>
                  <a:srgbClr val="24292E"/>
                </a:solidFill>
                <a:highlight>
                  <a:srgbClr val="F6F8FA"/>
                </a:highlight>
                <a:latin typeface="Consolas"/>
                <a:ea typeface="Consolas"/>
                <a:cs typeface="Consolas"/>
                <a:sym typeface="Consolas"/>
              </a:rPr>
              <a:t>=</a:t>
            </a:r>
            <a:r>
              <a:rPr lang="en" sz="1100" dirty="0">
                <a:solidFill>
                  <a:srgbClr val="032F62"/>
                </a:solidFill>
                <a:highlight>
                  <a:srgbClr val="F6F8FA"/>
                </a:highlight>
                <a:latin typeface="Consolas"/>
                <a:ea typeface="Consolas"/>
                <a:cs typeface="Consolas"/>
                <a:sym typeface="Consolas"/>
              </a:rPr>
              <a:t>"1.0"</a:t>
            </a:r>
            <a:r>
              <a:rPr lang="en" sz="1100" dirty="0">
                <a:solidFill>
                  <a:srgbClr val="6F42C1"/>
                </a:solidFill>
                <a:highlight>
                  <a:srgbClr val="F6F8FA"/>
                </a:highlight>
                <a:latin typeface="Consolas"/>
                <a:ea typeface="Consolas"/>
                <a:cs typeface="Consolas"/>
                <a:sym typeface="Consolas"/>
              </a:rPr>
              <a:t> encoding</a:t>
            </a:r>
            <a:r>
              <a:rPr lang="en" sz="1100" dirty="0">
                <a:solidFill>
                  <a:srgbClr val="24292E"/>
                </a:solidFill>
                <a:highlight>
                  <a:srgbClr val="F6F8FA"/>
                </a:highlight>
                <a:latin typeface="Consolas"/>
                <a:ea typeface="Consolas"/>
                <a:cs typeface="Consolas"/>
                <a:sym typeface="Consolas"/>
              </a:rPr>
              <a:t>=</a:t>
            </a:r>
            <a:r>
              <a:rPr lang="en" sz="1100" dirty="0">
                <a:solidFill>
                  <a:srgbClr val="032F62"/>
                </a:solidFill>
                <a:highlight>
                  <a:srgbClr val="F6F8FA"/>
                </a:highlight>
                <a:latin typeface="Consolas"/>
                <a:ea typeface="Consolas"/>
                <a:cs typeface="Consolas"/>
                <a:sym typeface="Consolas"/>
              </a:rPr>
              <a:t>"UTF-8"</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&lt;</a:t>
            </a:r>
            <a:r>
              <a:rPr lang="en" sz="1100" dirty="0">
                <a:solidFill>
                  <a:srgbClr val="22863A"/>
                </a:solidFill>
                <a:highlight>
                  <a:srgbClr val="F6F8FA"/>
                </a:highlight>
                <a:latin typeface="Consolas"/>
                <a:ea typeface="Consolas"/>
                <a:cs typeface="Consolas"/>
                <a:sym typeface="Consolas"/>
              </a:rPr>
              <a:t>project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a:t>
            </a:r>
            <a:r>
              <a:rPr lang="en" sz="1100" dirty="0">
                <a:solidFill>
                  <a:srgbClr val="6F42C1"/>
                </a:solidFill>
                <a:highlight>
                  <a:srgbClr val="F6F8FA"/>
                </a:highlight>
                <a:latin typeface="Consolas"/>
                <a:ea typeface="Consolas"/>
                <a:cs typeface="Consolas"/>
                <a:sym typeface="Consolas"/>
              </a:rPr>
              <a:t>xmlns</a:t>
            </a:r>
            <a:r>
              <a:rPr lang="en" sz="1100" dirty="0">
                <a:solidFill>
                  <a:srgbClr val="24292E"/>
                </a:solidFill>
                <a:highlight>
                  <a:srgbClr val="F6F8FA"/>
                </a:highlight>
                <a:latin typeface="Consolas"/>
                <a:ea typeface="Consolas"/>
                <a:cs typeface="Consolas"/>
                <a:sym typeface="Consolas"/>
              </a:rPr>
              <a:t>=</a:t>
            </a:r>
            <a:r>
              <a:rPr lang="en" sz="1100" dirty="0">
                <a:solidFill>
                  <a:srgbClr val="032F62"/>
                </a:solidFill>
                <a:highlight>
                  <a:srgbClr val="F6F8FA"/>
                </a:highlight>
                <a:latin typeface="Consolas"/>
                <a:ea typeface="Consolas"/>
                <a:cs typeface="Consolas"/>
                <a:sym typeface="Consolas"/>
              </a:rPr>
              <a:t>"http://maven.apache.org/POM/4.0.0"</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a:t>
            </a:r>
            <a:r>
              <a:rPr lang="en" sz="1100" dirty="0">
                <a:solidFill>
                  <a:srgbClr val="6F42C1"/>
                </a:solidFill>
                <a:highlight>
                  <a:srgbClr val="F6F8FA"/>
                </a:highlight>
                <a:latin typeface="Consolas"/>
                <a:ea typeface="Consolas"/>
                <a:cs typeface="Consolas"/>
                <a:sym typeface="Consolas"/>
              </a:rPr>
              <a:t>xmlns:xsi</a:t>
            </a:r>
            <a:r>
              <a:rPr lang="en" sz="1100" dirty="0">
                <a:solidFill>
                  <a:srgbClr val="24292E"/>
                </a:solidFill>
                <a:highlight>
                  <a:srgbClr val="F6F8FA"/>
                </a:highlight>
                <a:latin typeface="Consolas"/>
                <a:ea typeface="Consolas"/>
                <a:cs typeface="Consolas"/>
                <a:sym typeface="Consolas"/>
              </a:rPr>
              <a:t>=</a:t>
            </a:r>
            <a:r>
              <a:rPr lang="en" sz="1100" dirty="0">
                <a:solidFill>
                  <a:srgbClr val="032F62"/>
                </a:solidFill>
                <a:highlight>
                  <a:srgbClr val="F6F8FA"/>
                </a:highlight>
                <a:latin typeface="Consolas"/>
                <a:ea typeface="Consolas"/>
                <a:cs typeface="Consolas"/>
                <a:sym typeface="Consolas"/>
              </a:rPr>
              <a:t>"http://www.w3.org/2001/XMLSchema-instance"</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xsi:schemaLocation=</a:t>
            </a:r>
            <a:r>
              <a:rPr lang="en" sz="1100" dirty="0">
                <a:solidFill>
                  <a:srgbClr val="032F62"/>
                </a:solidFill>
                <a:highlight>
                  <a:srgbClr val="F6F8FA"/>
                </a:highlight>
                <a:latin typeface="Consolas"/>
                <a:ea typeface="Consolas"/>
                <a:cs typeface="Consolas"/>
                <a:sym typeface="Consolas"/>
              </a:rPr>
              <a:t>"http://maven.apache.org/POM/4.0.0 http://maven.apache.org/xsd/maven-4.0.0.xsd"</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dependencies</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dependency</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groupId</a:t>
            </a:r>
            <a:r>
              <a:rPr lang="en" sz="1100" dirty="0">
                <a:solidFill>
                  <a:srgbClr val="24292E"/>
                </a:solidFill>
                <a:highlight>
                  <a:srgbClr val="F6F8FA"/>
                </a:highlight>
                <a:latin typeface="Consolas"/>
                <a:ea typeface="Consolas"/>
                <a:cs typeface="Consolas"/>
                <a:sym typeface="Consolas"/>
              </a:rPr>
              <a:t>&gt;com.microsoft.sqlserver&lt;/</a:t>
            </a:r>
            <a:r>
              <a:rPr lang="en" sz="1100" dirty="0">
                <a:solidFill>
                  <a:srgbClr val="22863A"/>
                </a:solidFill>
                <a:highlight>
                  <a:srgbClr val="F6F8FA"/>
                </a:highlight>
                <a:latin typeface="Consolas"/>
                <a:ea typeface="Consolas"/>
                <a:cs typeface="Consolas"/>
                <a:sym typeface="Consolas"/>
              </a:rPr>
              <a:t>groupId</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artifactId</a:t>
            </a:r>
            <a:r>
              <a:rPr lang="en" sz="1100" dirty="0">
                <a:solidFill>
                  <a:srgbClr val="24292E"/>
                </a:solidFill>
                <a:highlight>
                  <a:srgbClr val="F6F8FA"/>
                </a:highlight>
                <a:latin typeface="Consolas"/>
                <a:ea typeface="Consolas"/>
                <a:cs typeface="Consolas"/>
                <a:sym typeface="Consolas"/>
              </a:rPr>
              <a:t>&gt;sqljdbc4&lt;/</a:t>
            </a:r>
            <a:r>
              <a:rPr lang="en" sz="1100" dirty="0">
                <a:solidFill>
                  <a:srgbClr val="22863A"/>
                </a:solidFill>
                <a:highlight>
                  <a:srgbClr val="F6F8FA"/>
                </a:highlight>
                <a:latin typeface="Consolas"/>
                <a:ea typeface="Consolas"/>
                <a:cs typeface="Consolas"/>
                <a:sym typeface="Consolas"/>
              </a:rPr>
              <a:t>artifactId</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version</a:t>
            </a:r>
            <a:r>
              <a:rPr lang="en" sz="1100" dirty="0">
                <a:solidFill>
                  <a:srgbClr val="24292E"/>
                </a:solidFill>
                <a:highlight>
                  <a:srgbClr val="F6F8FA"/>
                </a:highlight>
                <a:latin typeface="Consolas"/>
                <a:ea typeface="Consolas"/>
                <a:cs typeface="Consolas"/>
                <a:sym typeface="Consolas"/>
              </a:rPr>
              <a:t>&gt;4.0&lt;/</a:t>
            </a:r>
            <a:r>
              <a:rPr lang="en" sz="1100" dirty="0">
                <a:solidFill>
                  <a:srgbClr val="22863A"/>
                </a:solidFill>
                <a:highlight>
                  <a:srgbClr val="F6F8FA"/>
                </a:highlight>
                <a:latin typeface="Consolas"/>
                <a:ea typeface="Consolas"/>
                <a:cs typeface="Consolas"/>
                <a:sym typeface="Consolas"/>
              </a:rPr>
              <a:t>version</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dependency</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dependency</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groupId</a:t>
            </a:r>
            <a:r>
              <a:rPr lang="en" sz="1100" dirty="0">
                <a:solidFill>
                  <a:srgbClr val="24292E"/>
                </a:solidFill>
                <a:highlight>
                  <a:srgbClr val="F6F8FA"/>
                </a:highlight>
                <a:latin typeface="Consolas"/>
                <a:ea typeface="Consolas"/>
                <a:cs typeface="Consolas"/>
                <a:sym typeface="Consolas"/>
              </a:rPr>
              <a:t>&gt;org.springframework.boot&lt;/</a:t>
            </a:r>
            <a:r>
              <a:rPr lang="en" sz="1100" dirty="0">
                <a:solidFill>
                  <a:srgbClr val="22863A"/>
                </a:solidFill>
                <a:highlight>
                  <a:srgbClr val="F6F8FA"/>
                </a:highlight>
                <a:latin typeface="Consolas"/>
                <a:ea typeface="Consolas"/>
                <a:cs typeface="Consolas"/>
                <a:sym typeface="Consolas"/>
              </a:rPr>
              <a:t>groupId</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artifactId</a:t>
            </a:r>
            <a:r>
              <a:rPr lang="en" sz="1100" dirty="0">
                <a:solidFill>
                  <a:srgbClr val="24292E"/>
                </a:solidFill>
                <a:highlight>
                  <a:srgbClr val="F6F8FA"/>
                </a:highlight>
                <a:latin typeface="Consolas"/>
                <a:ea typeface="Consolas"/>
                <a:cs typeface="Consolas"/>
                <a:sym typeface="Consolas"/>
              </a:rPr>
              <a:t>&gt;spring-boot-starter-test&lt;/</a:t>
            </a:r>
            <a:r>
              <a:rPr lang="en" sz="1100" dirty="0">
                <a:solidFill>
                  <a:srgbClr val="22863A"/>
                </a:solidFill>
                <a:highlight>
                  <a:srgbClr val="F6F8FA"/>
                </a:highlight>
                <a:latin typeface="Consolas"/>
                <a:ea typeface="Consolas"/>
                <a:cs typeface="Consolas"/>
                <a:sym typeface="Consolas"/>
              </a:rPr>
              <a:t>artifactId</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scope</a:t>
            </a:r>
            <a:r>
              <a:rPr lang="en" sz="1100" dirty="0">
                <a:solidFill>
                  <a:srgbClr val="24292E"/>
                </a:solidFill>
                <a:highlight>
                  <a:srgbClr val="F6F8FA"/>
                </a:highlight>
                <a:latin typeface="Consolas"/>
                <a:ea typeface="Consolas"/>
                <a:cs typeface="Consolas"/>
                <a:sym typeface="Consolas"/>
              </a:rPr>
              <a:t>&gt;test&lt;/</a:t>
            </a:r>
            <a:r>
              <a:rPr lang="en" sz="1100" dirty="0">
                <a:solidFill>
                  <a:srgbClr val="22863A"/>
                </a:solidFill>
                <a:highlight>
                  <a:srgbClr val="F6F8FA"/>
                </a:highlight>
                <a:latin typeface="Consolas"/>
                <a:ea typeface="Consolas"/>
                <a:cs typeface="Consolas"/>
                <a:sym typeface="Consolas"/>
              </a:rPr>
              <a:t>scope</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dependency</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dependencies</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build</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plugins</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plugin</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groupId</a:t>
            </a:r>
            <a:r>
              <a:rPr lang="en" sz="1100" dirty="0">
                <a:solidFill>
                  <a:srgbClr val="24292E"/>
                </a:solidFill>
                <a:highlight>
                  <a:srgbClr val="F6F8FA"/>
                </a:highlight>
                <a:latin typeface="Consolas"/>
                <a:ea typeface="Consolas"/>
                <a:cs typeface="Consolas"/>
                <a:sym typeface="Consolas"/>
              </a:rPr>
              <a:t>&gt;org.springframework.boot&lt;/</a:t>
            </a:r>
            <a:r>
              <a:rPr lang="en" sz="1100" dirty="0">
                <a:solidFill>
                  <a:srgbClr val="22863A"/>
                </a:solidFill>
                <a:highlight>
                  <a:srgbClr val="F6F8FA"/>
                </a:highlight>
                <a:latin typeface="Consolas"/>
                <a:ea typeface="Consolas"/>
                <a:cs typeface="Consolas"/>
                <a:sym typeface="Consolas"/>
              </a:rPr>
              <a:t>groupId</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artifactId</a:t>
            </a:r>
            <a:r>
              <a:rPr lang="en" sz="1100" dirty="0">
                <a:solidFill>
                  <a:srgbClr val="24292E"/>
                </a:solidFill>
                <a:highlight>
                  <a:srgbClr val="F6F8FA"/>
                </a:highlight>
                <a:latin typeface="Consolas"/>
                <a:ea typeface="Consolas"/>
                <a:cs typeface="Consolas"/>
                <a:sym typeface="Consolas"/>
              </a:rPr>
              <a:t>&gt;spring-boot-maven-plugin&lt;/</a:t>
            </a:r>
            <a:r>
              <a:rPr lang="en" sz="1100" dirty="0">
                <a:solidFill>
                  <a:srgbClr val="22863A"/>
                </a:solidFill>
                <a:highlight>
                  <a:srgbClr val="F6F8FA"/>
                </a:highlight>
                <a:latin typeface="Consolas"/>
                <a:ea typeface="Consolas"/>
                <a:cs typeface="Consolas"/>
                <a:sym typeface="Consolas"/>
              </a:rPr>
              <a:t>artifactId</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plugin</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plugins</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r>
              <a:rPr lang="en" sz="1100" dirty="0">
                <a:solidFill>
                  <a:srgbClr val="24292E"/>
                </a:solidFill>
                <a:highlight>
                  <a:srgbClr val="F6F8FA"/>
                </a:highlight>
                <a:latin typeface="Consolas"/>
                <a:ea typeface="Consolas"/>
                <a:cs typeface="Consolas"/>
                <a:sym typeface="Consolas"/>
              </a:rPr>
              <a:t>    &lt;/</a:t>
            </a:r>
            <a:r>
              <a:rPr lang="en" sz="1100" dirty="0">
                <a:solidFill>
                  <a:srgbClr val="22863A"/>
                </a:solidFill>
                <a:highlight>
                  <a:srgbClr val="F6F8FA"/>
                </a:highlight>
                <a:latin typeface="Consolas"/>
                <a:ea typeface="Consolas"/>
                <a:cs typeface="Consolas"/>
                <a:sym typeface="Consolas"/>
              </a:rPr>
              <a:t>build</a:t>
            </a:r>
            <a:r>
              <a:rPr lang="en" sz="1100" dirty="0">
                <a:solidFill>
                  <a:srgbClr val="24292E"/>
                </a:solidFill>
                <a:highlight>
                  <a:srgbClr val="F6F8FA"/>
                </a:highlight>
                <a:latin typeface="Consolas"/>
                <a:ea typeface="Consolas"/>
                <a:cs typeface="Consolas"/>
                <a:sym typeface="Consolas"/>
              </a:rPr>
              <a:t>&gt;</a:t>
            </a:r>
            <a:endParaRPr sz="1100" dirty="0">
              <a:solidFill>
                <a:srgbClr val="24292E"/>
              </a:solidFill>
              <a:highlight>
                <a:srgbClr val="F6F8FA"/>
              </a:highlight>
              <a:latin typeface="Consolas"/>
              <a:ea typeface="Consolas"/>
              <a:cs typeface="Consolas"/>
              <a:sym typeface="Consolas"/>
            </a:endParaRPr>
          </a:p>
          <a:p>
            <a:pPr marR="203195">
              <a:lnSpc>
                <a:spcPct val="145000"/>
              </a:lnSpc>
            </a:pPr>
            <a:r>
              <a:rPr lang="en" sz="1100" dirty="0">
                <a:solidFill>
                  <a:srgbClr val="24292E"/>
                </a:solidFill>
                <a:highlight>
                  <a:srgbClr val="F6F8FA"/>
                </a:highlight>
                <a:latin typeface="Consolas"/>
                <a:ea typeface="Consolas"/>
                <a:cs typeface="Consolas"/>
                <a:sym typeface="Consolas"/>
              </a:rPr>
              <a:t>&lt;/</a:t>
            </a:r>
            <a:r>
              <a:rPr lang="en" sz="1100" dirty="0">
                <a:solidFill>
                  <a:srgbClr val="22863A"/>
                </a:solidFill>
                <a:highlight>
                  <a:srgbClr val="F6F8FA"/>
                </a:highlight>
                <a:latin typeface="Consolas"/>
                <a:ea typeface="Consolas"/>
                <a:cs typeface="Consolas"/>
                <a:sym typeface="Consolas"/>
              </a:rPr>
              <a:t>project</a:t>
            </a:r>
            <a:r>
              <a:rPr lang="en" sz="1100" dirty="0">
                <a:solidFill>
                  <a:srgbClr val="24292E"/>
                </a:solidFill>
                <a:highlight>
                  <a:srgbClr val="F6F8FA"/>
                </a:highlight>
                <a:latin typeface="Consolas"/>
                <a:ea typeface="Consolas"/>
                <a:cs typeface="Consolas"/>
                <a:sym typeface="Consolas"/>
              </a:rPr>
              <a:t>&gt;</a:t>
            </a:r>
            <a:endParaRPr dirty="0">
              <a:latin typeface="Old Standard TT"/>
              <a:ea typeface="Old Standard TT"/>
              <a:cs typeface="Old Standard TT"/>
              <a:sym typeface="Old Standard TT"/>
            </a:endParaRPr>
          </a:p>
        </p:txBody>
      </p:sp>
    </p:spTree>
    <p:extLst>
      <p:ext uri="{BB962C8B-B14F-4D97-AF65-F5344CB8AC3E}">
        <p14:creationId xmlns:p14="http://schemas.microsoft.com/office/powerpoint/2010/main" val="17868699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0"/>
          <p:cNvSpPr txBox="1">
            <a:spLocks noGrp="1"/>
          </p:cNvSpPr>
          <p:nvPr>
            <p:ph type="title"/>
          </p:nvPr>
        </p:nvSpPr>
        <p:spPr>
          <a:xfrm>
            <a:off x="2607600" y="529134"/>
            <a:ext cx="95844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Configuring MS-SQL Server Database</a:t>
            </a:r>
            <a:endParaRPr sz="4000">
              <a:solidFill>
                <a:schemeClr val="dk1"/>
              </a:solidFill>
            </a:endParaRPr>
          </a:p>
        </p:txBody>
      </p:sp>
      <p:sp>
        <p:nvSpPr>
          <p:cNvPr id="620" name="Google Shape;620;p90"/>
          <p:cNvSpPr txBox="1"/>
          <p:nvPr/>
        </p:nvSpPr>
        <p:spPr>
          <a:xfrm>
            <a:off x="448533" y="1739591"/>
            <a:ext cx="11320000" cy="697715"/>
          </a:xfrm>
          <a:prstGeom prst="rect">
            <a:avLst/>
          </a:prstGeom>
          <a:noFill/>
          <a:ln>
            <a:noFill/>
          </a:ln>
        </p:spPr>
        <p:txBody>
          <a:bodyPr spcFirstLastPara="1" wrap="square" lIns="121900" tIns="121900" rIns="121900" bIns="121900" anchor="t" anchorCtr="0">
            <a:spAutoFit/>
          </a:bodyPr>
          <a:lstStyle/>
          <a:p>
            <a:r>
              <a:rPr lang="en" sz="1467">
                <a:solidFill>
                  <a:schemeClr val="dk1"/>
                </a:solidFill>
                <a:latin typeface="Old Standard TT"/>
                <a:ea typeface="Old Standard TT"/>
                <a:cs typeface="Old Standard TT"/>
                <a:sym typeface="Old Standard TT"/>
              </a:rPr>
              <a:t>Configure Spring Boot to use the Microsoft SQL server as our data source. You can do that simply by adding the Microsoft SQL database URL, username, and password in the </a:t>
            </a:r>
            <a:r>
              <a:rPr lang="en" sz="1467" i="1">
                <a:solidFill>
                  <a:schemeClr val="dk1"/>
                </a:solidFill>
                <a:latin typeface="Old Standard TT"/>
                <a:ea typeface="Old Standard TT"/>
                <a:cs typeface="Old Standard TT"/>
                <a:sym typeface="Old Standard TT"/>
              </a:rPr>
              <a:t>src/main/resources/application.properties</a:t>
            </a:r>
            <a:r>
              <a:rPr lang="en" sz="1467">
                <a:solidFill>
                  <a:schemeClr val="dk1"/>
                </a:solidFill>
                <a:latin typeface="Old Standard TT"/>
                <a:ea typeface="Old Standard TT"/>
                <a:cs typeface="Old Standard TT"/>
                <a:sym typeface="Old Standard TT"/>
              </a:rPr>
              <a:t> file </a:t>
            </a:r>
            <a:endParaRPr sz="2400">
              <a:solidFill>
                <a:schemeClr val="dk1"/>
              </a:solidFill>
              <a:latin typeface="Old Standard TT"/>
              <a:ea typeface="Old Standard TT"/>
              <a:cs typeface="Old Standard TT"/>
              <a:sym typeface="Old Standard TT"/>
            </a:endParaRPr>
          </a:p>
        </p:txBody>
      </p:sp>
      <p:pic>
        <p:nvPicPr>
          <p:cNvPr id="621" name="Google Shape;621;p90"/>
          <p:cNvPicPr preferRelativeResize="0"/>
          <p:nvPr/>
        </p:nvPicPr>
        <p:blipFill>
          <a:blip r:embed="rId3">
            <a:alphaModFix/>
          </a:blip>
          <a:stretch>
            <a:fillRect/>
          </a:stretch>
        </p:blipFill>
        <p:spPr>
          <a:xfrm>
            <a:off x="592733" y="2252334"/>
            <a:ext cx="10740155" cy="4668068"/>
          </a:xfrm>
          <a:prstGeom prst="rect">
            <a:avLst/>
          </a:prstGeom>
          <a:noFill/>
          <a:ln>
            <a:noFill/>
          </a:ln>
        </p:spPr>
      </p:pic>
    </p:spTree>
    <p:extLst>
      <p:ext uri="{BB962C8B-B14F-4D97-AF65-F5344CB8AC3E}">
        <p14:creationId xmlns:p14="http://schemas.microsoft.com/office/powerpoint/2010/main" val="1906976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1"/>
          <p:cNvSpPr txBox="1">
            <a:spLocks noGrp="1"/>
          </p:cNvSpPr>
          <p:nvPr>
            <p:ph type="title"/>
          </p:nvPr>
        </p:nvSpPr>
        <p:spPr>
          <a:xfrm>
            <a:off x="2454400" y="823685"/>
            <a:ext cx="97376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LAB</a:t>
            </a:r>
            <a:endParaRPr sz="4000" dirty="0">
              <a:solidFill>
                <a:schemeClr val="dk1"/>
              </a:solidFill>
            </a:endParaRPr>
          </a:p>
        </p:txBody>
      </p:sp>
      <p:sp>
        <p:nvSpPr>
          <p:cNvPr id="627" name="Google Shape;627;p91"/>
          <p:cNvSpPr txBox="1"/>
          <p:nvPr/>
        </p:nvSpPr>
        <p:spPr>
          <a:xfrm>
            <a:off x="507567" y="2414001"/>
            <a:ext cx="11284400" cy="861734"/>
          </a:xfrm>
          <a:prstGeom prst="rect">
            <a:avLst/>
          </a:prstGeom>
          <a:noFill/>
          <a:ln>
            <a:noFill/>
          </a:ln>
        </p:spPr>
        <p:txBody>
          <a:bodyPr spcFirstLastPara="1" wrap="square" lIns="121900" tIns="121900" rIns="121900" bIns="121900" anchor="t" anchorCtr="0">
            <a:spAutoFit/>
          </a:bodyPr>
          <a:lstStyle/>
          <a:p>
            <a:r>
              <a:rPr lang="en" sz="2000" b="1">
                <a:solidFill>
                  <a:schemeClr val="dk1"/>
                </a:solidFill>
                <a:highlight>
                  <a:schemeClr val="lt1"/>
                </a:highlight>
                <a:latin typeface="Old Standard TT"/>
                <a:ea typeface="Old Standard TT"/>
                <a:cs typeface="Old Standard TT"/>
                <a:sym typeface="Old Standard TT"/>
              </a:rPr>
              <a:t>https://github.com/selimppc/spring-boot-tutorial/tree/master/springboot2-mssql-jpa-hibernate-crud-example</a:t>
            </a:r>
            <a:endParaRPr sz="2400" b="1">
              <a:solidFill>
                <a:schemeClr val="dk1"/>
              </a:solidFill>
              <a:highlight>
                <a:schemeClr val="lt1"/>
              </a:highlight>
              <a:latin typeface="Old Standard TT"/>
              <a:ea typeface="Old Standard TT"/>
              <a:cs typeface="Old Standard TT"/>
              <a:sym typeface="Old Standard TT"/>
            </a:endParaRPr>
          </a:p>
        </p:txBody>
      </p:sp>
      <p:sp>
        <p:nvSpPr>
          <p:cNvPr id="628" name="Google Shape;628;p91"/>
          <p:cNvSpPr txBox="1"/>
          <p:nvPr/>
        </p:nvSpPr>
        <p:spPr>
          <a:xfrm>
            <a:off x="2066977" y="3871568"/>
            <a:ext cx="8165600" cy="615513"/>
          </a:xfrm>
          <a:prstGeom prst="rect">
            <a:avLst/>
          </a:prstGeom>
          <a:noFill/>
          <a:ln>
            <a:noFill/>
          </a:ln>
        </p:spPr>
        <p:txBody>
          <a:bodyPr spcFirstLastPara="1" wrap="square" lIns="121900" tIns="121900" rIns="121900" bIns="121900" anchor="t" anchorCtr="0">
            <a:spAutoFit/>
          </a:bodyPr>
          <a:lstStyle/>
          <a:p>
            <a:pPr algn="ctr"/>
            <a:r>
              <a:rPr lang="en" sz="2400">
                <a:solidFill>
                  <a:schemeClr val="dk1"/>
                </a:solidFill>
                <a:highlight>
                  <a:schemeClr val="lt1"/>
                </a:highlight>
                <a:latin typeface="Old Standard TT"/>
                <a:ea typeface="Old Standard TT"/>
                <a:cs typeface="Old Standard TT"/>
                <a:sym typeface="Old Standard TT"/>
              </a:rPr>
              <a:t>https://www.w3schools.blog/spring-boot-tutorial</a:t>
            </a:r>
            <a:endParaRPr sz="2400">
              <a:solidFill>
                <a:schemeClr val="dk1"/>
              </a:solidFill>
              <a:highlight>
                <a:schemeClr val="lt1"/>
              </a:highlight>
              <a:latin typeface="Old Standard TT"/>
              <a:ea typeface="Old Standard TT"/>
              <a:cs typeface="Old Standard TT"/>
              <a:sym typeface="Old Standard TT"/>
            </a:endParaRPr>
          </a:p>
        </p:txBody>
      </p:sp>
    </p:spTree>
    <p:extLst>
      <p:ext uri="{BB962C8B-B14F-4D97-AF65-F5344CB8AC3E}">
        <p14:creationId xmlns:p14="http://schemas.microsoft.com/office/powerpoint/2010/main" val="3169993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92"/>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Typescript</a:t>
            </a:r>
            <a:endParaRPr>
              <a:solidFill>
                <a:schemeClr val="dk1"/>
              </a:solidFill>
            </a:endParaRPr>
          </a:p>
        </p:txBody>
      </p:sp>
      <p:pic>
        <p:nvPicPr>
          <p:cNvPr id="634" name="Google Shape;634;p92"/>
          <p:cNvPicPr preferRelativeResize="0"/>
          <p:nvPr/>
        </p:nvPicPr>
        <p:blipFill>
          <a:blip r:embed="rId3">
            <a:alphaModFix/>
          </a:blip>
          <a:stretch>
            <a:fillRect/>
          </a:stretch>
        </p:blipFill>
        <p:spPr>
          <a:xfrm>
            <a:off x="6952867" y="3165967"/>
            <a:ext cx="4766933" cy="1437533"/>
          </a:xfrm>
          <a:prstGeom prst="rect">
            <a:avLst/>
          </a:prstGeom>
          <a:noFill/>
          <a:ln>
            <a:noFill/>
          </a:ln>
        </p:spPr>
      </p:pic>
    </p:spTree>
    <p:extLst>
      <p:ext uri="{BB962C8B-B14F-4D97-AF65-F5344CB8AC3E}">
        <p14:creationId xmlns:p14="http://schemas.microsoft.com/office/powerpoint/2010/main" val="41311685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3"/>
          <p:cNvSpPr txBox="1">
            <a:spLocks noGrp="1"/>
          </p:cNvSpPr>
          <p:nvPr>
            <p:ph type="title"/>
          </p:nvPr>
        </p:nvSpPr>
        <p:spPr>
          <a:xfrm>
            <a:off x="2544226" y="603849"/>
            <a:ext cx="93956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Typescripts</a:t>
            </a:r>
            <a:endParaRPr sz="4000">
              <a:solidFill>
                <a:schemeClr val="dk1"/>
              </a:solidFill>
            </a:endParaRPr>
          </a:p>
        </p:txBody>
      </p:sp>
      <p:pic>
        <p:nvPicPr>
          <p:cNvPr id="640" name="Google Shape;640;p93"/>
          <p:cNvPicPr preferRelativeResize="0"/>
          <p:nvPr/>
        </p:nvPicPr>
        <p:blipFill>
          <a:blip r:embed="rId3">
            <a:alphaModFix/>
          </a:blip>
          <a:stretch>
            <a:fillRect/>
          </a:stretch>
        </p:blipFill>
        <p:spPr>
          <a:xfrm>
            <a:off x="1158581" y="2249001"/>
            <a:ext cx="10407103" cy="4608999"/>
          </a:xfrm>
          <a:prstGeom prst="rect">
            <a:avLst/>
          </a:prstGeom>
          <a:noFill/>
          <a:ln>
            <a:noFill/>
          </a:ln>
        </p:spPr>
      </p:pic>
    </p:spTree>
    <p:extLst>
      <p:ext uri="{BB962C8B-B14F-4D97-AF65-F5344CB8AC3E}">
        <p14:creationId xmlns:p14="http://schemas.microsoft.com/office/powerpoint/2010/main" val="30042735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4"/>
          <p:cNvSpPr txBox="1">
            <a:spLocks noGrp="1"/>
          </p:cNvSpPr>
          <p:nvPr>
            <p:ph type="title"/>
          </p:nvPr>
        </p:nvSpPr>
        <p:spPr>
          <a:xfrm>
            <a:off x="2560400" y="494433"/>
            <a:ext cx="96316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What is Typescripts</a:t>
            </a:r>
            <a:endParaRPr sz="4000">
              <a:solidFill>
                <a:schemeClr val="dk1"/>
              </a:solidFill>
            </a:endParaRPr>
          </a:p>
        </p:txBody>
      </p:sp>
      <p:pic>
        <p:nvPicPr>
          <p:cNvPr id="646" name="Google Shape;646;p94"/>
          <p:cNvPicPr preferRelativeResize="0"/>
          <p:nvPr/>
        </p:nvPicPr>
        <p:blipFill>
          <a:blip r:embed="rId3">
            <a:alphaModFix/>
          </a:blip>
          <a:stretch>
            <a:fillRect/>
          </a:stretch>
        </p:blipFill>
        <p:spPr>
          <a:xfrm>
            <a:off x="816968" y="1966500"/>
            <a:ext cx="4865801" cy="3392435"/>
          </a:xfrm>
          <a:prstGeom prst="rect">
            <a:avLst/>
          </a:prstGeom>
          <a:noFill/>
          <a:ln>
            <a:noFill/>
          </a:ln>
        </p:spPr>
      </p:pic>
      <p:pic>
        <p:nvPicPr>
          <p:cNvPr id="647" name="Google Shape;647;p94"/>
          <p:cNvPicPr preferRelativeResize="0"/>
          <p:nvPr/>
        </p:nvPicPr>
        <p:blipFill>
          <a:blip r:embed="rId4">
            <a:alphaModFix/>
          </a:blip>
          <a:stretch>
            <a:fillRect/>
          </a:stretch>
        </p:blipFill>
        <p:spPr>
          <a:xfrm>
            <a:off x="5682769" y="1356033"/>
            <a:ext cx="4394467" cy="2837633"/>
          </a:xfrm>
          <a:prstGeom prst="rect">
            <a:avLst/>
          </a:prstGeom>
          <a:noFill/>
          <a:ln>
            <a:noFill/>
          </a:ln>
        </p:spPr>
      </p:pic>
      <p:pic>
        <p:nvPicPr>
          <p:cNvPr id="648" name="Google Shape;648;p94"/>
          <p:cNvPicPr preferRelativeResize="0"/>
          <p:nvPr/>
        </p:nvPicPr>
        <p:blipFill>
          <a:blip r:embed="rId5">
            <a:alphaModFix/>
          </a:blip>
          <a:stretch>
            <a:fillRect/>
          </a:stretch>
        </p:blipFill>
        <p:spPr>
          <a:xfrm>
            <a:off x="5732469" y="3812500"/>
            <a:ext cx="4344767" cy="2485532"/>
          </a:xfrm>
          <a:prstGeom prst="rect">
            <a:avLst/>
          </a:prstGeom>
          <a:noFill/>
          <a:ln>
            <a:noFill/>
          </a:ln>
        </p:spPr>
      </p:pic>
    </p:spTree>
    <p:extLst>
      <p:ext uri="{BB962C8B-B14F-4D97-AF65-F5344CB8AC3E}">
        <p14:creationId xmlns:p14="http://schemas.microsoft.com/office/powerpoint/2010/main" val="28255632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5"/>
          <p:cNvSpPr txBox="1">
            <a:spLocks noGrp="1"/>
          </p:cNvSpPr>
          <p:nvPr>
            <p:ph type="title"/>
          </p:nvPr>
        </p:nvSpPr>
        <p:spPr>
          <a:xfrm>
            <a:off x="2536800" y="430800"/>
            <a:ext cx="96552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TypeScript </a:t>
            </a:r>
            <a:endParaRPr sz="4000">
              <a:solidFill>
                <a:schemeClr val="dk1"/>
              </a:solidFill>
            </a:endParaRPr>
          </a:p>
        </p:txBody>
      </p:sp>
      <p:pic>
        <p:nvPicPr>
          <p:cNvPr id="654" name="Google Shape;654;p95"/>
          <p:cNvPicPr preferRelativeResize="0"/>
          <p:nvPr/>
        </p:nvPicPr>
        <p:blipFill>
          <a:blip r:embed="rId3">
            <a:alphaModFix/>
          </a:blip>
          <a:stretch>
            <a:fillRect/>
          </a:stretch>
        </p:blipFill>
        <p:spPr>
          <a:xfrm>
            <a:off x="1833218" y="1842593"/>
            <a:ext cx="8722597" cy="4805868"/>
          </a:xfrm>
          <a:prstGeom prst="rect">
            <a:avLst/>
          </a:prstGeom>
          <a:noFill/>
          <a:ln>
            <a:noFill/>
          </a:ln>
        </p:spPr>
      </p:pic>
    </p:spTree>
    <p:extLst>
      <p:ext uri="{BB962C8B-B14F-4D97-AF65-F5344CB8AC3E}">
        <p14:creationId xmlns:p14="http://schemas.microsoft.com/office/powerpoint/2010/main" val="23018103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6"/>
          <p:cNvSpPr txBox="1">
            <a:spLocks noGrp="1"/>
          </p:cNvSpPr>
          <p:nvPr>
            <p:ph type="title"/>
          </p:nvPr>
        </p:nvSpPr>
        <p:spPr>
          <a:xfrm>
            <a:off x="2697701" y="494433"/>
            <a:ext cx="96904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TypeScript Framework</a:t>
            </a:r>
            <a:endParaRPr sz="4000" dirty="0">
              <a:solidFill>
                <a:schemeClr val="dk1"/>
              </a:solidFill>
            </a:endParaRPr>
          </a:p>
        </p:txBody>
      </p:sp>
      <p:pic>
        <p:nvPicPr>
          <p:cNvPr id="660" name="Google Shape;660;p96"/>
          <p:cNvPicPr preferRelativeResize="0"/>
          <p:nvPr/>
        </p:nvPicPr>
        <p:blipFill>
          <a:blip r:embed="rId3">
            <a:alphaModFix/>
          </a:blip>
          <a:stretch>
            <a:fillRect/>
          </a:stretch>
        </p:blipFill>
        <p:spPr>
          <a:xfrm>
            <a:off x="1822314" y="2034833"/>
            <a:ext cx="8988467" cy="4509033"/>
          </a:xfrm>
          <a:prstGeom prst="rect">
            <a:avLst/>
          </a:prstGeom>
          <a:noFill/>
          <a:ln>
            <a:noFill/>
          </a:ln>
        </p:spPr>
      </p:pic>
    </p:spTree>
    <p:extLst>
      <p:ext uri="{BB962C8B-B14F-4D97-AF65-F5344CB8AC3E}">
        <p14:creationId xmlns:p14="http://schemas.microsoft.com/office/powerpoint/2010/main" val="1571604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7"/>
          <p:cNvSpPr txBox="1">
            <a:spLocks noGrp="1"/>
          </p:cNvSpPr>
          <p:nvPr>
            <p:ph type="title"/>
          </p:nvPr>
        </p:nvSpPr>
        <p:spPr>
          <a:xfrm>
            <a:off x="683600" y="2524400"/>
            <a:ext cx="10824800" cy="2030400"/>
          </a:xfrm>
          <a:prstGeom prst="rect">
            <a:avLst/>
          </a:prstGeom>
        </p:spPr>
        <p:txBody>
          <a:bodyPr spcFirstLastPara="1" vert="horz" wrap="square" lIns="121900" tIns="121900" rIns="121900" bIns="121900" rtlCol="0" anchor="b" anchorCtr="0">
            <a:noAutofit/>
          </a:bodyPr>
          <a:lstStyle/>
          <a:p>
            <a:r>
              <a:rPr lang="en">
                <a:solidFill>
                  <a:schemeClr val="dk1"/>
                </a:solidFill>
              </a:rPr>
              <a:t>SQL</a:t>
            </a:r>
            <a:endParaRPr>
              <a:solidFill>
                <a:schemeClr val="dk1"/>
              </a:solidFill>
            </a:endParaRPr>
          </a:p>
        </p:txBody>
      </p:sp>
    </p:spTree>
    <p:extLst>
      <p:ext uri="{BB962C8B-B14F-4D97-AF65-F5344CB8AC3E}">
        <p14:creationId xmlns:p14="http://schemas.microsoft.com/office/powerpoint/2010/main" val="7311970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8"/>
          <p:cNvSpPr txBox="1">
            <a:spLocks noGrp="1"/>
          </p:cNvSpPr>
          <p:nvPr>
            <p:ph type="title"/>
          </p:nvPr>
        </p:nvSpPr>
        <p:spPr>
          <a:xfrm>
            <a:off x="2684967" y="494433"/>
            <a:ext cx="9289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SQL</a:t>
            </a:r>
            <a:endParaRPr sz="4000" dirty="0">
              <a:solidFill>
                <a:schemeClr val="dk1"/>
              </a:solidFill>
            </a:endParaRPr>
          </a:p>
        </p:txBody>
      </p:sp>
      <p:sp>
        <p:nvSpPr>
          <p:cNvPr id="671" name="Google Shape;671;p98"/>
          <p:cNvSpPr txBox="1"/>
          <p:nvPr/>
        </p:nvSpPr>
        <p:spPr>
          <a:xfrm>
            <a:off x="448533" y="1654633"/>
            <a:ext cx="11107200" cy="4914125"/>
          </a:xfrm>
          <a:prstGeom prst="rect">
            <a:avLst/>
          </a:prstGeom>
          <a:noFill/>
          <a:ln>
            <a:noFill/>
          </a:ln>
        </p:spPr>
        <p:txBody>
          <a:bodyPr spcFirstLastPara="1" wrap="square" lIns="121900" tIns="121900" rIns="121900" bIns="121900" anchor="t" anchorCtr="0">
            <a:spAutoFit/>
          </a:bodyPr>
          <a:lstStyle/>
          <a:p>
            <a:pPr algn="just">
              <a:lnSpc>
                <a:spcPct val="115000"/>
              </a:lnSpc>
              <a:spcBef>
                <a:spcPts val="2400"/>
              </a:spcBef>
              <a:buClr>
                <a:schemeClr val="dk1"/>
              </a:buClr>
              <a:buSzPts val="1100"/>
            </a:pPr>
            <a:r>
              <a:rPr lang="en" sz="4000" b="1">
                <a:solidFill>
                  <a:schemeClr val="dk1"/>
                </a:solidFill>
                <a:latin typeface="Old Standard TT"/>
                <a:ea typeface="Old Standard TT"/>
                <a:cs typeface="Old Standard TT"/>
                <a:sym typeface="Old Standard TT"/>
              </a:rPr>
              <a:t>What is SQL?</a:t>
            </a:r>
            <a:endParaRPr sz="4000" b="1">
              <a:solidFill>
                <a:schemeClr val="dk1"/>
              </a:solidFill>
              <a:latin typeface="Old Standard TT"/>
              <a:ea typeface="Old Standard TT"/>
              <a:cs typeface="Old Standard TT"/>
              <a:sym typeface="Old Standard TT"/>
            </a:endParaRPr>
          </a:p>
          <a:p>
            <a:pPr algn="just">
              <a:lnSpc>
                <a:spcPct val="115000"/>
              </a:lnSpc>
              <a:spcBef>
                <a:spcPts val="1600"/>
              </a:spcBef>
            </a:pPr>
            <a:r>
              <a:rPr lang="en" sz="3200">
                <a:solidFill>
                  <a:schemeClr val="dk1"/>
                </a:solidFill>
                <a:latin typeface="Old Standard TT"/>
                <a:ea typeface="Old Standard TT"/>
                <a:cs typeface="Old Standard TT"/>
                <a:sym typeface="Old Standard TT"/>
              </a:rPr>
              <a:t>SQL stands for Structured Query Language</a:t>
            </a:r>
            <a:endParaRPr sz="3200">
              <a:solidFill>
                <a:schemeClr val="dk1"/>
              </a:solidFill>
              <a:latin typeface="Old Standard TT"/>
              <a:ea typeface="Old Standard TT"/>
              <a:cs typeface="Old Standard TT"/>
              <a:sym typeface="Old Standard TT"/>
            </a:endParaRPr>
          </a:p>
          <a:p>
            <a:pPr algn="just">
              <a:lnSpc>
                <a:spcPct val="115000"/>
              </a:lnSpc>
              <a:spcBef>
                <a:spcPts val="1600"/>
              </a:spcBef>
            </a:pPr>
            <a:r>
              <a:rPr lang="en" sz="3200">
                <a:solidFill>
                  <a:schemeClr val="dk1"/>
                </a:solidFill>
                <a:latin typeface="Old Standard TT"/>
                <a:ea typeface="Old Standard TT"/>
                <a:cs typeface="Old Standard TT"/>
                <a:sym typeface="Old Standard TT"/>
              </a:rPr>
              <a:t>SQL lets you access and manipulate databases</a:t>
            </a:r>
            <a:endParaRPr sz="3200">
              <a:solidFill>
                <a:schemeClr val="dk1"/>
              </a:solidFill>
              <a:latin typeface="Old Standard TT"/>
              <a:ea typeface="Old Standard TT"/>
              <a:cs typeface="Old Standard TT"/>
              <a:sym typeface="Old Standard TT"/>
            </a:endParaRPr>
          </a:p>
          <a:p>
            <a:pPr algn="just">
              <a:lnSpc>
                <a:spcPct val="115000"/>
              </a:lnSpc>
              <a:spcBef>
                <a:spcPts val="1600"/>
              </a:spcBef>
              <a:spcAft>
                <a:spcPts val="1600"/>
              </a:spcAft>
            </a:pPr>
            <a:r>
              <a:rPr lang="en" sz="3200">
                <a:solidFill>
                  <a:schemeClr val="dk1"/>
                </a:solidFill>
                <a:latin typeface="Old Standard TT"/>
                <a:ea typeface="Old Standard TT"/>
                <a:cs typeface="Old Standard TT"/>
                <a:sym typeface="Old Standard TT"/>
              </a:rPr>
              <a:t>SQL became a standard of the American National Standards Institute (ANSI) in 1986, and of the International Organization for Standardization (ISO) in 1987</a:t>
            </a:r>
            <a:endParaRPr sz="3600">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004190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1037733" y="279159"/>
            <a:ext cx="10824800" cy="2030400"/>
          </a:xfrm>
          <a:prstGeom prst="rect">
            <a:avLst/>
          </a:prstGeom>
        </p:spPr>
        <p:txBody>
          <a:bodyPr spcFirstLastPara="1" vert="horz" wrap="square" lIns="121900" tIns="121900" rIns="121900" bIns="121900" rtlCol="0" anchor="ctr" anchorCtr="0">
            <a:noAutofit/>
          </a:bodyPr>
          <a:lstStyle/>
          <a:p>
            <a:pPr algn="ctr"/>
            <a:r>
              <a:rPr lang="en" sz="2800" dirty="0">
                <a:solidFill>
                  <a:schemeClr val="dk1"/>
                </a:solidFill>
              </a:rPr>
              <a:t>How to Develop an Enterprise Application? </a:t>
            </a:r>
            <a:r>
              <a:rPr lang="en" sz="2800" dirty="0" smtClean="0">
                <a:solidFill>
                  <a:schemeClr val="dk1"/>
                </a:solidFill>
              </a:rPr>
              <a:t/>
            </a:r>
            <a:br>
              <a:rPr lang="en" sz="2800" dirty="0" smtClean="0">
                <a:solidFill>
                  <a:schemeClr val="dk1"/>
                </a:solidFill>
              </a:rPr>
            </a:br>
            <a:r>
              <a:rPr lang="en" sz="2800" dirty="0" smtClean="0">
                <a:solidFill>
                  <a:schemeClr val="dk1"/>
                </a:solidFill>
              </a:rPr>
              <a:t>5 </a:t>
            </a:r>
            <a:r>
              <a:rPr lang="en" sz="2800" dirty="0">
                <a:solidFill>
                  <a:schemeClr val="dk1"/>
                </a:solidFill>
              </a:rPr>
              <a:t>Steps Guide to Software Development to Success!</a:t>
            </a:r>
            <a:endParaRPr sz="2800" dirty="0">
              <a:solidFill>
                <a:schemeClr val="dk1"/>
              </a:solidFill>
            </a:endParaRPr>
          </a:p>
        </p:txBody>
      </p:sp>
      <p:sp>
        <p:nvSpPr>
          <p:cNvPr id="125" name="Google Shape;125;p18"/>
          <p:cNvSpPr txBox="1"/>
          <p:nvPr/>
        </p:nvSpPr>
        <p:spPr>
          <a:xfrm>
            <a:off x="1002600" y="2119554"/>
            <a:ext cx="10186800" cy="4350446"/>
          </a:xfrm>
          <a:prstGeom prst="rect">
            <a:avLst/>
          </a:prstGeom>
          <a:noFill/>
          <a:ln>
            <a:noFill/>
          </a:ln>
        </p:spPr>
        <p:txBody>
          <a:bodyPr spcFirstLastPara="1" wrap="square" lIns="121900" tIns="121900" rIns="121900" bIns="121900" anchor="t" anchorCtr="0">
            <a:spAutoFit/>
          </a:bodyPr>
          <a:lstStyle/>
          <a:p>
            <a:pPr algn="just">
              <a:spcBef>
                <a:spcPts val="1600"/>
              </a:spcBef>
              <a:buClr>
                <a:schemeClr val="dk1"/>
              </a:buClr>
              <a:buSzPts val="1100"/>
            </a:pPr>
            <a:r>
              <a:rPr lang="en" sz="2667" dirty="0">
                <a:solidFill>
                  <a:schemeClr val="dk1"/>
                </a:solidFill>
                <a:latin typeface="Times New Roman"/>
                <a:ea typeface="Times New Roman"/>
                <a:cs typeface="Times New Roman"/>
                <a:sym typeface="Times New Roman"/>
              </a:rPr>
              <a:t>It is important to understand that developing an enterprise application is a complex process, and it will take time and effort to create a successful app. But if you follow the 5 steps below, you will have a higher chance of success.</a:t>
            </a:r>
            <a:endParaRPr sz="2667" dirty="0">
              <a:solidFill>
                <a:schemeClr val="dk1"/>
              </a:solidFill>
              <a:latin typeface="Times New Roman"/>
              <a:ea typeface="Times New Roman"/>
              <a:cs typeface="Times New Roman"/>
              <a:sym typeface="Times New Roman"/>
            </a:endParaRPr>
          </a:p>
          <a:p>
            <a:pPr marL="609585" indent="-474121" algn="just">
              <a:spcBef>
                <a:spcPts val="1600"/>
              </a:spcBef>
              <a:buClr>
                <a:schemeClr val="dk1"/>
              </a:buClr>
              <a:buSzPts val="2000"/>
              <a:buFont typeface="Times New Roman"/>
              <a:buAutoNum type="arabicPeriod"/>
            </a:pPr>
            <a:r>
              <a:rPr lang="en" sz="2667" dirty="0">
                <a:solidFill>
                  <a:schemeClr val="dk1"/>
                </a:solidFill>
                <a:latin typeface="Times New Roman"/>
                <a:ea typeface="Times New Roman"/>
                <a:cs typeface="Times New Roman"/>
                <a:sym typeface="Times New Roman"/>
              </a:rPr>
              <a:t>Define the business problem</a:t>
            </a:r>
            <a:endParaRPr sz="2667" dirty="0">
              <a:solidFill>
                <a:schemeClr val="dk1"/>
              </a:solidFill>
              <a:latin typeface="Times New Roman"/>
              <a:ea typeface="Times New Roman"/>
              <a:cs typeface="Times New Roman"/>
              <a:sym typeface="Times New Roman"/>
            </a:endParaRPr>
          </a:p>
          <a:p>
            <a:pPr marL="609585" indent="-474121" algn="just">
              <a:buClr>
                <a:schemeClr val="dk1"/>
              </a:buClr>
              <a:buSzPts val="2000"/>
              <a:buFont typeface="Times New Roman"/>
              <a:buAutoNum type="arabicPeriod"/>
            </a:pPr>
            <a:r>
              <a:rPr lang="en" sz="2667" dirty="0">
                <a:solidFill>
                  <a:schemeClr val="dk1"/>
                </a:solidFill>
                <a:latin typeface="Times New Roman"/>
                <a:ea typeface="Times New Roman"/>
                <a:cs typeface="Times New Roman"/>
                <a:sym typeface="Times New Roman"/>
              </a:rPr>
              <a:t>Conduct research</a:t>
            </a:r>
            <a:endParaRPr sz="2667" dirty="0">
              <a:solidFill>
                <a:schemeClr val="dk1"/>
              </a:solidFill>
              <a:latin typeface="Times New Roman"/>
              <a:ea typeface="Times New Roman"/>
              <a:cs typeface="Times New Roman"/>
              <a:sym typeface="Times New Roman"/>
            </a:endParaRPr>
          </a:p>
          <a:p>
            <a:pPr marL="609585" indent="-474121" algn="just">
              <a:buClr>
                <a:schemeClr val="dk1"/>
              </a:buClr>
              <a:buSzPts val="2000"/>
              <a:buFont typeface="Times New Roman"/>
              <a:buAutoNum type="arabicPeriod"/>
            </a:pPr>
            <a:r>
              <a:rPr lang="en" sz="2667" dirty="0">
                <a:solidFill>
                  <a:schemeClr val="dk1"/>
                </a:solidFill>
                <a:latin typeface="Times New Roman"/>
                <a:ea typeface="Times New Roman"/>
                <a:cs typeface="Times New Roman"/>
                <a:sym typeface="Times New Roman"/>
              </a:rPr>
              <a:t>Create wireframes</a:t>
            </a:r>
            <a:endParaRPr sz="2667" dirty="0">
              <a:solidFill>
                <a:schemeClr val="dk1"/>
              </a:solidFill>
              <a:latin typeface="Times New Roman"/>
              <a:ea typeface="Times New Roman"/>
              <a:cs typeface="Times New Roman"/>
              <a:sym typeface="Times New Roman"/>
            </a:endParaRPr>
          </a:p>
          <a:p>
            <a:pPr marL="609585" indent="-474121" algn="just">
              <a:buClr>
                <a:schemeClr val="dk1"/>
              </a:buClr>
              <a:buSzPts val="2000"/>
              <a:buFont typeface="Times New Roman"/>
              <a:buAutoNum type="arabicPeriod"/>
            </a:pPr>
            <a:r>
              <a:rPr lang="en" sz="2667" dirty="0">
                <a:solidFill>
                  <a:schemeClr val="dk1"/>
                </a:solidFill>
                <a:latin typeface="Times New Roman"/>
                <a:ea typeface="Times New Roman"/>
                <a:cs typeface="Times New Roman"/>
                <a:sym typeface="Times New Roman"/>
              </a:rPr>
              <a:t>Develop prototypes</a:t>
            </a:r>
            <a:endParaRPr sz="2667" dirty="0">
              <a:solidFill>
                <a:schemeClr val="dk1"/>
              </a:solidFill>
              <a:latin typeface="Times New Roman"/>
              <a:ea typeface="Times New Roman"/>
              <a:cs typeface="Times New Roman"/>
              <a:sym typeface="Times New Roman"/>
            </a:endParaRPr>
          </a:p>
          <a:p>
            <a:pPr marL="609585" indent="-474121" algn="just">
              <a:buClr>
                <a:schemeClr val="dk1"/>
              </a:buClr>
              <a:buSzPts val="2000"/>
              <a:buFont typeface="Times New Roman"/>
              <a:buAutoNum type="arabicPeriod"/>
            </a:pPr>
            <a:r>
              <a:rPr lang="en" sz="2667" dirty="0">
                <a:solidFill>
                  <a:schemeClr val="dk1"/>
                </a:solidFill>
                <a:latin typeface="Times New Roman"/>
                <a:ea typeface="Times New Roman"/>
                <a:cs typeface="Times New Roman"/>
                <a:sym typeface="Times New Roman"/>
              </a:rPr>
              <a:t>Test with end-users</a:t>
            </a:r>
            <a:endParaRPr sz="2667"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7226555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9"/>
          <p:cNvSpPr txBox="1">
            <a:spLocks noGrp="1"/>
          </p:cNvSpPr>
          <p:nvPr>
            <p:ph type="title"/>
          </p:nvPr>
        </p:nvSpPr>
        <p:spPr>
          <a:xfrm>
            <a:off x="2536800" y="494433"/>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What Can SQL do</a:t>
            </a:r>
            <a:endParaRPr sz="4000" dirty="0">
              <a:solidFill>
                <a:schemeClr val="dk1"/>
              </a:solidFill>
            </a:endParaRPr>
          </a:p>
        </p:txBody>
      </p:sp>
      <p:sp>
        <p:nvSpPr>
          <p:cNvPr id="677" name="Google Shape;677;p99"/>
          <p:cNvSpPr txBox="1"/>
          <p:nvPr/>
        </p:nvSpPr>
        <p:spPr>
          <a:xfrm>
            <a:off x="448533" y="1272267"/>
            <a:ext cx="9360400" cy="5684849"/>
          </a:xfrm>
          <a:prstGeom prst="rect">
            <a:avLst/>
          </a:prstGeom>
          <a:noFill/>
          <a:ln>
            <a:noFill/>
          </a:ln>
        </p:spPr>
        <p:txBody>
          <a:bodyPr spcFirstLastPara="1" wrap="square" lIns="121900" tIns="121900" rIns="121900" bIns="121900" anchor="t" anchorCtr="0">
            <a:spAutoFit/>
          </a:bodyPr>
          <a:lstStyle/>
          <a:p>
            <a:pPr marL="609585" indent="-448722">
              <a:lnSpc>
                <a:spcPct val="150000"/>
              </a:lnSpc>
              <a:spcBef>
                <a:spcPts val="1600"/>
              </a:spcBef>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execute queries against a database</a:t>
            </a:r>
            <a:endParaRPr sz="2267">
              <a:solidFill>
                <a:schemeClr val="dk1"/>
              </a:solidFill>
              <a:latin typeface="Old Standard TT"/>
              <a:ea typeface="Old Standard TT"/>
              <a:cs typeface="Old Standard TT"/>
              <a:sym typeface="Old Standard TT"/>
            </a:endParaRPr>
          </a:p>
          <a:p>
            <a:pPr marL="609585" indent="-448722">
              <a:lnSpc>
                <a:spcPct val="150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retrieve data from a database</a:t>
            </a:r>
            <a:endParaRPr sz="2267">
              <a:solidFill>
                <a:schemeClr val="dk1"/>
              </a:solidFill>
              <a:latin typeface="Old Standard TT"/>
              <a:ea typeface="Old Standard TT"/>
              <a:cs typeface="Old Standard TT"/>
              <a:sym typeface="Old Standard TT"/>
            </a:endParaRPr>
          </a:p>
          <a:p>
            <a:pPr marL="609585" indent="-448722">
              <a:lnSpc>
                <a:spcPct val="150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insert records in a database</a:t>
            </a:r>
            <a:endParaRPr sz="2267">
              <a:solidFill>
                <a:schemeClr val="dk1"/>
              </a:solidFill>
              <a:latin typeface="Old Standard TT"/>
              <a:ea typeface="Old Standard TT"/>
              <a:cs typeface="Old Standard TT"/>
              <a:sym typeface="Old Standard TT"/>
            </a:endParaRPr>
          </a:p>
          <a:p>
            <a:pPr marL="609585" indent="-448722">
              <a:lnSpc>
                <a:spcPct val="150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update records in a database</a:t>
            </a:r>
            <a:endParaRPr sz="2267">
              <a:solidFill>
                <a:schemeClr val="dk1"/>
              </a:solidFill>
              <a:latin typeface="Old Standard TT"/>
              <a:ea typeface="Old Standard TT"/>
              <a:cs typeface="Old Standard TT"/>
              <a:sym typeface="Old Standard TT"/>
            </a:endParaRPr>
          </a:p>
          <a:p>
            <a:pPr marL="609585" indent="-448722">
              <a:lnSpc>
                <a:spcPct val="150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delete records from a database</a:t>
            </a:r>
            <a:endParaRPr sz="2267">
              <a:solidFill>
                <a:schemeClr val="dk1"/>
              </a:solidFill>
              <a:latin typeface="Old Standard TT"/>
              <a:ea typeface="Old Standard TT"/>
              <a:cs typeface="Old Standard TT"/>
              <a:sym typeface="Old Standard TT"/>
            </a:endParaRPr>
          </a:p>
          <a:p>
            <a:pPr marL="609585" indent="-448722">
              <a:lnSpc>
                <a:spcPct val="150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create new databases</a:t>
            </a:r>
            <a:endParaRPr sz="2267">
              <a:solidFill>
                <a:schemeClr val="dk1"/>
              </a:solidFill>
              <a:latin typeface="Old Standard TT"/>
              <a:ea typeface="Old Standard TT"/>
              <a:cs typeface="Old Standard TT"/>
              <a:sym typeface="Old Standard TT"/>
            </a:endParaRPr>
          </a:p>
          <a:p>
            <a:pPr marL="609585" indent="-448722">
              <a:lnSpc>
                <a:spcPct val="150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create new tables in a database</a:t>
            </a:r>
            <a:endParaRPr sz="2267">
              <a:solidFill>
                <a:schemeClr val="dk1"/>
              </a:solidFill>
              <a:latin typeface="Old Standard TT"/>
              <a:ea typeface="Old Standard TT"/>
              <a:cs typeface="Old Standard TT"/>
              <a:sym typeface="Old Standard TT"/>
            </a:endParaRPr>
          </a:p>
          <a:p>
            <a:pPr marL="609585" indent="-448722">
              <a:lnSpc>
                <a:spcPct val="150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create stored procedures in a database</a:t>
            </a:r>
            <a:endParaRPr sz="2267">
              <a:solidFill>
                <a:schemeClr val="dk1"/>
              </a:solidFill>
              <a:latin typeface="Old Standard TT"/>
              <a:ea typeface="Old Standard TT"/>
              <a:cs typeface="Old Standard TT"/>
              <a:sym typeface="Old Standard TT"/>
            </a:endParaRPr>
          </a:p>
          <a:p>
            <a:pPr marL="609585" indent="-448722">
              <a:lnSpc>
                <a:spcPct val="150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create views in a database</a:t>
            </a:r>
            <a:endParaRPr sz="2267">
              <a:solidFill>
                <a:schemeClr val="dk1"/>
              </a:solidFill>
              <a:latin typeface="Old Standard TT"/>
              <a:ea typeface="Old Standard TT"/>
              <a:cs typeface="Old Standard TT"/>
              <a:sym typeface="Old Standard TT"/>
            </a:endParaRPr>
          </a:p>
          <a:p>
            <a:pPr marL="609585" indent="-448722">
              <a:lnSpc>
                <a:spcPct val="150000"/>
              </a:lnSpc>
              <a:buClr>
                <a:schemeClr val="dk1"/>
              </a:buClr>
              <a:buSzPts val="1700"/>
              <a:buFont typeface="Old Standard TT"/>
              <a:buChar char="❖"/>
            </a:pPr>
            <a:r>
              <a:rPr lang="en" sz="2267">
                <a:solidFill>
                  <a:schemeClr val="dk1"/>
                </a:solidFill>
                <a:latin typeface="Old Standard TT"/>
                <a:ea typeface="Old Standard TT"/>
                <a:cs typeface="Old Standard TT"/>
                <a:sym typeface="Old Standard TT"/>
              </a:rPr>
              <a:t>SQL can set permissions on tables, procedures, and views</a:t>
            </a:r>
            <a:endParaRPr sz="2267">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9627581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00"/>
          <p:cNvSpPr txBox="1">
            <a:spLocks noGrp="1"/>
          </p:cNvSpPr>
          <p:nvPr>
            <p:ph type="title"/>
          </p:nvPr>
        </p:nvSpPr>
        <p:spPr>
          <a:xfrm>
            <a:off x="2513200" y="494433"/>
            <a:ext cx="96788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Querying Data</a:t>
            </a:r>
            <a:endParaRPr sz="4000" dirty="0">
              <a:solidFill>
                <a:schemeClr val="dk1"/>
              </a:solidFill>
            </a:endParaRPr>
          </a:p>
        </p:txBody>
      </p:sp>
      <p:pic>
        <p:nvPicPr>
          <p:cNvPr id="683" name="Google Shape;683;p100"/>
          <p:cNvPicPr preferRelativeResize="0"/>
          <p:nvPr/>
        </p:nvPicPr>
        <p:blipFill>
          <a:blip r:embed="rId3">
            <a:alphaModFix/>
          </a:blip>
          <a:stretch>
            <a:fillRect/>
          </a:stretch>
        </p:blipFill>
        <p:spPr>
          <a:xfrm>
            <a:off x="1466923" y="1846546"/>
            <a:ext cx="9615067" cy="4748368"/>
          </a:xfrm>
          <a:prstGeom prst="rect">
            <a:avLst/>
          </a:prstGeom>
          <a:noFill/>
          <a:ln>
            <a:noFill/>
          </a:ln>
        </p:spPr>
      </p:pic>
    </p:spTree>
    <p:extLst>
      <p:ext uri="{BB962C8B-B14F-4D97-AF65-F5344CB8AC3E}">
        <p14:creationId xmlns:p14="http://schemas.microsoft.com/office/powerpoint/2010/main" val="19734544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01"/>
          <p:cNvSpPr txBox="1">
            <a:spLocks noGrp="1"/>
          </p:cNvSpPr>
          <p:nvPr>
            <p:ph type="title"/>
          </p:nvPr>
        </p:nvSpPr>
        <p:spPr>
          <a:xfrm>
            <a:off x="2560400" y="469566"/>
            <a:ext cx="96316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SQL ORDER BY</a:t>
            </a:r>
            <a:endParaRPr sz="4000" dirty="0">
              <a:solidFill>
                <a:schemeClr val="dk1"/>
              </a:solidFill>
            </a:endParaRPr>
          </a:p>
        </p:txBody>
      </p:sp>
      <p:sp>
        <p:nvSpPr>
          <p:cNvPr id="689" name="Google Shape;689;p101"/>
          <p:cNvSpPr txBox="1"/>
          <p:nvPr/>
        </p:nvSpPr>
        <p:spPr>
          <a:xfrm>
            <a:off x="707325" y="1775786"/>
            <a:ext cx="11083600" cy="779532"/>
          </a:xfrm>
          <a:prstGeom prst="rect">
            <a:avLst/>
          </a:prstGeom>
          <a:noFill/>
          <a:ln>
            <a:noFill/>
          </a:ln>
        </p:spPr>
        <p:txBody>
          <a:bodyPr spcFirstLastPara="1" wrap="square" lIns="121900" tIns="121900" rIns="121900" bIns="121900" anchor="t" anchorCtr="0">
            <a:spAutoFit/>
          </a:bodyPr>
          <a:lstStyle/>
          <a:p>
            <a:pPr algn="just"/>
            <a:r>
              <a:rPr lang="en" sz="1733" dirty="0">
                <a:solidFill>
                  <a:schemeClr val="dk1"/>
                </a:solidFill>
                <a:latin typeface="Old Standard TT"/>
                <a:ea typeface="Old Standard TT"/>
                <a:cs typeface="Old Standard TT"/>
                <a:sym typeface="Old Standard TT"/>
              </a:rPr>
              <a:t>The ORDER BY is an optional clause of the</a:t>
            </a:r>
            <a:r>
              <a:rPr lang="en" sz="1733" dirty="0">
                <a:solidFill>
                  <a:schemeClr val="dk1"/>
                </a:solidFill>
                <a:uFill>
                  <a:noFill/>
                </a:uFill>
                <a:latin typeface="Old Standard TT"/>
                <a:ea typeface="Old Standard TT"/>
                <a:cs typeface="Old Standard TT"/>
                <a:sym typeface="Old Standard T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733" u="sng" dirty="0">
                <a:solidFill>
                  <a:schemeClr val="hlink"/>
                </a:solidFill>
                <a:latin typeface="Old Standard TT"/>
                <a:ea typeface="Old Standard TT"/>
                <a:cs typeface="Old Standard TT"/>
                <a:sym typeface="Old Standard TT"/>
                <a:hlinkClick r:id="rId3"/>
              </a:rPr>
              <a:t>SELECT</a:t>
            </a:r>
            <a:r>
              <a:rPr lang="en" sz="1733" dirty="0">
                <a:solidFill>
                  <a:schemeClr val="dk1"/>
                </a:solidFill>
                <a:latin typeface="Old Standard TT"/>
                <a:ea typeface="Old Standard TT"/>
                <a:cs typeface="Old Standard TT"/>
                <a:sym typeface="Old Standard TT"/>
              </a:rPr>
              <a:t> statement. The ORDER BY clause allows you to sort the rows returned by the SELECT clause by one or more sort expressions in ascending or descending order.</a:t>
            </a:r>
            <a:endParaRPr sz="2133" dirty="0">
              <a:latin typeface="Old Standard TT"/>
              <a:ea typeface="Old Standard TT"/>
              <a:cs typeface="Old Standard TT"/>
              <a:sym typeface="Old Standard TT"/>
            </a:endParaRPr>
          </a:p>
        </p:txBody>
      </p:sp>
      <p:pic>
        <p:nvPicPr>
          <p:cNvPr id="690" name="Google Shape;690;p101"/>
          <p:cNvPicPr preferRelativeResize="0"/>
          <p:nvPr/>
        </p:nvPicPr>
        <p:blipFill>
          <a:blip r:embed="rId4">
            <a:alphaModFix/>
          </a:blip>
          <a:stretch>
            <a:fillRect/>
          </a:stretch>
        </p:blipFill>
        <p:spPr>
          <a:xfrm>
            <a:off x="1539858" y="2704686"/>
            <a:ext cx="8008497" cy="4115599"/>
          </a:xfrm>
          <a:prstGeom prst="rect">
            <a:avLst/>
          </a:prstGeom>
          <a:noFill/>
          <a:ln>
            <a:noFill/>
          </a:ln>
        </p:spPr>
      </p:pic>
    </p:spTree>
    <p:extLst>
      <p:ext uri="{BB962C8B-B14F-4D97-AF65-F5344CB8AC3E}">
        <p14:creationId xmlns:p14="http://schemas.microsoft.com/office/powerpoint/2010/main" val="23326357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2"/>
          <p:cNvSpPr txBox="1">
            <a:spLocks noGrp="1"/>
          </p:cNvSpPr>
          <p:nvPr>
            <p:ph type="title"/>
          </p:nvPr>
        </p:nvSpPr>
        <p:spPr>
          <a:xfrm>
            <a:off x="2631200" y="720533"/>
            <a:ext cx="9560800" cy="861600"/>
          </a:xfrm>
          <a:prstGeom prst="rect">
            <a:avLst/>
          </a:prstGeom>
        </p:spPr>
        <p:txBody>
          <a:bodyPr spcFirstLastPara="1" vert="horz" wrap="square" lIns="121900" tIns="121900" rIns="121900" bIns="121900" rtlCol="0" anchor="ctr" anchorCtr="0">
            <a:noAutofit/>
          </a:bodyPr>
          <a:lstStyle/>
          <a:p>
            <a:r>
              <a:rPr lang="en" sz="4000">
                <a:solidFill>
                  <a:schemeClr val="dk1"/>
                </a:solidFill>
              </a:rPr>
              <a:t>Filtering Data</a:t>
            </a:r>
            <a:endParaRPr sz="4000">
              <a:solidFill>
                <a:schemeClr val="dk1"/>
              </a:solidFill>
            </a:endParaRPr>
          </a:p>
        </p:txBody>
      </p:sp>
      <p:sp>
        <p:nvSpPr>
          <p:cNvPr id="696" name="Google Shape;696;p102"/>
          <p:cNvSpPr txBox="1"/>
          <p:nvPr/>
        </p:nvSpPr>
        <p:spPr>
          <a:xfrm>
            <a:off x="448533" y="1582133"/>
            <a:ext cx="11083600" cy="1608605"/>
          </a:xfrm>
          <a:prstGeom prst="rect">
            <a:avLst/>
          </a:prstGeom>
          <a:noFill/>
          <a:ln>
            <a:noFill/>
          </a:ln>
        </p:spPr>
        <p:txBody>
          <a:bodyPr spcFirstLastPara="1" wrap="square" lIns="121900" tIns="121900" rIns="121900" bIns="121900" anchor="t" anchorCtr="0">
            <a:spAutoFit/>
          </a:bodyPr>
          <a:lstStyle/>
          <a:p>
            <a:pPr>
              <a:lnSpc>
                <a:spcPct val="115000"/>
              </a:lnSpc>
              <a:spcBef>
                <a:spcPts val="3200"/>
              </a:spcBef>
              <a:spcAft>
                <a:spcPts val="800"/>
              </a:spcAft>
            </a:pPr>
            <a:r>
              <a:rPr lang="en" sz="2400">
                <a:solidFill>
                  <a:schemeClr val="dk1"/>
                </a:solidFill>
                <a:highlight>
                  <a:schemeClr val="lt1"/>
                </a:highlight>
                <a:latin typeface="Old Standard TT"/>
                <a:ea typeface="Old Standard TT"/>
                <a:cs typeface="Old Standard TT"/>
                <a:sym typeface="Old Standard TT"/>
              </a:rPr>
              <a:t>SQL DISTINCT: the SQL DISTINCT operator to remove duplicates from a result set</a:t>
            </a:r>
            <a:endParaRPr sz="2400">
              <a:solidFill>
                <a:schemeClr val="dk1"/>
              </a:solidFill>
              <a:highlight>
                <a:schemeClr val="lt1"/>
              </a:highlight>
              <a:latin typeface="Old Standard TT"/>
              <a:ea typeface="Old Standard TT"/>
              <a:cs typeface="Old Standard TT"/>
              <a:sym typeface="Old Standard TT"/>
            </a:endParaRPr>
          </a:p>
        </p:txBody>
      </p:sp>
      <p:pic>
        <p:nvPicPr>
          <p:cNvPr id="697" name="Google Shape;697;p102"/>
          <p:cNvPicPr preferRelativeResize="0"/>
          <p:nvPr/>
        </p:nvPicPr>
        <p:blipFill>
          <a:blip r:embed="rId3">
            <a:alphaModFix/>
          </a:blip>
          <a:stretch>
            <a:fillRect/>
          </a:stretch>
        </p:blipFill>
        <p:spPr>
          <a:xfrm>
            <a:off x="501001" y="2070600"/>
            <a:ext cx="11189999" cy="3838267"/>
          </a:xfrm>
          <a:prstGeom prst="rect">
            <a:avLst/>
          </a:prstGeom>
          <a:noFill/>
          <a:ln>
            <a:noFill/>
          </a:ln>
        </p:spPr>
      </p:pic>
    </p:spTree>
    <p:extLst>
      <p:ext uri="{BB962C8B-B14F-4D97-AF65-F5344CB8AC3E}">
        <p14:creationId xmlns:p14="http://schemas.microsoft.com/office/powerpoint/2010/main" val="3528233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3"/>
          <p:cNvSpPr txBox="1">
            <a:spLocks noGrp="1"/>
          </p:cNvSpPr>
          <p:nvPr>
            <p:ph type="title"/>
          </p:nvPr>
        </p:nvSpPr>
        <p:spPr>
          <a:xfrm>
            <a:off x="2780335" y="655384"/>
            <a:ext cx="96080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Filtering Data</a:t>
            </a:r>
            <a:endParaRPr sz="4000" dirty="0">
              <a:solidFill>
                <a:schemeClr val="dk1"/>
              </a:solidFill>
            </a:endParaRPr>
          </a:p>
        </p:txBody>
      </p:sp>
      <p:sp>
        <p:nvSpPr>
          <p:cNvPr id="703" name="Google Shape;703;p103"/>
          <p:cNvSpPr txBox="1"/>
          <p:nvPr/>
        </p:nvSpPr>
        <p:spPr>
          <a:xfrm>
            <a:off x="1058133" y="1277333"/>
            <a:ext cx="11083600" cy="1608605"/>
          </a:xfrm>
          <a:prstGeom prst="rect">
            <a:avLst/>
          </a:prstGeom>
          <a:noFill/>
          <a:ln>
            <a:noFill/>
          </a:ln>
        </p:spPr>
        <p:txBody>
          <a:bodyPr spcFirstLastPara="1" wrap="square" lIns="121900" tIns="121900" rIns="121900" bIns="121900" anchor="t" anchorCtr="0">
            <a:spAutoFit/>
          </a:bodyPr>
          <a:lstStyle/>
          <a:p>
            <a:pPr>
              <a:lnSpc>
                <a:spcPct val="115000"/>
              </a:lnSpc>
              <a:spcBef>
                <a:spcPts val="3200"/>
              </a:spcBef>
              <a:spcAft>
                <a:spcPts val="800"/>
              </a:spcAft>
            </a:pPr>
            <a:r>
              <a:rPr lang="en" sz="2400">
                <a:solidFill>
                  <a:schemeClr val="dk1"/>
                </a:solidFill>
                <a:highlight>
                  <a:schemeClr val="lt1"/>
                </a:highlight>
                <a:latin typeface="Old Standard TT"/>
                <a:ea typeface="Old Standard TT"/>
                <a:cs typeface="Old Standard TT"/>
                <a:sym typeface="Old Standard TT"/>
              </a:rPr>
              <a:t>SQL LIMIT : the SQL LIMIT clause to limit the number of rows returned from a query.</a:t>
            </a:r>
            <a:endParaRPr sz="2400">
              <a:solidFill>
                <a:schemeClr val="dk1"/>
              </a:solidFill>
              <a:highlight>
                <a:schemeClr val="lt1"/>
              </a:highlight>
              <a:latin typeface="Old Standard TT"/>
              <a:ea typeface="Old Standard TT"/>
              <a:cs typeface="Old Standard TT"/>
              <a:sym typeface="Old Standard TT"/>
            </a:endParaRPr>
          </a:p>
        </p:txBody>
      </p:sp>
      <p:pic>
        <p:nvPicPr>
          <p:cNvPr id="704" name="Google Shape;704;p103"/>
          <p:cNvPicPr preferRelativeResize="0"/>
          <p:nvPr/>
        </p:nvPicPr>
        <p:blipFill>
          <a:blip r:embed="rId3">
            <a:alphaModFix/>
          </a:blip>
          <a:stretch>
            <a:fillRect/>
          </a:stretch>
        </p:blipFill>
        <p:spPr>
          <a:xfrm>
            <a:off x="2131693" y="2423033"/>
            <a:ext cx="7918800" cy="4434967"/>
          </a:xfrm>
          <a:prstGeom prst="rect">
            <a:avLst/>
          </a:prstGeom>
          <a:noFill/>
          <a:ln>
            <a:noFill/>
          </a:ln>
        </p:spPr>
      </p:pic>
    </p:spTree>
    <p:extLst>
      <p:ext uri="{BB962C8B-B14F-4D97-AF65-F5344CB8AC3E}">
        <p14:creationId xmlns:p14="http://schemas.microsoft.com/office/powerpoint/2010/main" val="36607888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04"/>
          <p:cNvSpPr txBox="1">
            <a:spLocks noGrp="1"/>
          </p:cNvSpPr>
          <p:nvPr>
            <p:ph type="title"/>
          </p:nvPr>
        </p:nvSpPr>
        <p:spPr>
          <a:xfrm>
            <a:off x="2819399" y="679608"/>
            <a:ext cx="9655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Filtering Data</a:t>
            </a:r>
            <a:endParaRPr sz="4000" dirty="0">
              <a:solidFill>
                <a:schemeClr val="dk1"/>
              </a:solidFill>
            </a:endParaRPr>
          </a:p>
        </p:txBody>
      </p:sp>
      <p:sp>
        <p:nvSpPr>
          <p:cNvPr id="710" name="Google Shape;710;p104"/>
          <p:cNvSpPr txBox="1"/>
          <p:nvPr/>
        </p:nvSpPr>
        <p:spPr>
          <a:xfrm>
            <a:off x="655800" y="1582133"/>
            <a:ext cx="11083600" cy="1608605"/>
          </a:xfrm>
          <a:prstGeom prst="rect">
            <a:avLst/>
          </a:prstGeom>
          <a:noFill/>
          <a:ln>
            <a:noFill/>
          </a:ln>
        </p:spPr>
        <p:txBody>
          <a:bodyPr spcFirstLastPara="1" wrap="square" lIns="121900" tIns="121900" rIns="121900" bIns="121900" anchor="t" anchorCtr="0">
            <a:spAutoFit/>
          </a:bodyPr>
          <a:lstStyle/>
          <a:p>
            <a:pPr>
              <a:lnSpc>
                <a:spcPct val="115000"/>
              </a:lnSpc>
              <a:spcBef>
                <a:spcPts val="3200"/>
              </a:spcBef>
              <a:spcAft>
                <a:spcPts val="800"/>
              </a:spcAft>
            </a:pPr>
            <a:r>
              <a:rPr lang="en" sz="2400">
                <a:solidFill>
                  <a:schemeClr val="dk1"/>
                </a:solidFill>
                <a:highlight>
                  <a:schemeClr val="lt1"/>
                </a:highlight>
                <a:latin typeface="Old Standard TT"/>
                <a:ea typeface="Old Standard TT"/>
                <a:cs typeface="Old Standard TT"/>
                <a:sym typeface="Old Standard TT"/>
              </a:rPr>
              <a:t>SQL WHERE : the SQL WHERE clause to filter rows based on specified conditions.</a:t>
            </a:r>
            <a:endParaRPr sz="2400">
              <a:solidFill>
                <a:schemeClr val="dk1"/>
              </a:solidFill>
              <a:highlight>
                <a:schemeClr val="lt1"/>
              </a:highlight>
              <a:latin typeface="Old Standard TT"/>
              <a:ea typeface="Old Standard TT"/>
              <a:cs typeface="Old Standard TT"/>
              <a:sym typeface="Old Standard TT"/>
            </a:endParaRPr>
          </a:p>
        </p:txBody>
      </p:sp>
      <p:pic>
        <p:nvPicPr>
          <p:cNvPr id="711" name="Google Shape;711;p104"/>
          <p:cNvPicPr preferRelativeResize="0"/>
          <p:nvPr/>
        </p:nvPicPr>
        <p:blipFill>
          <a:blip r:embed="rId3">
            <a:alphaModFix/>
          </a:blip>
          <a:stretch>
            <a:fillRect/>
          </a:stretch>
        </p:blipFill>
        <p:spPr>
          <a:xfrm>
            <a:off x="2411522" y="2579642"/>
            <a:ext cx="9164365" cy="4073067"/>
          </a:xfrm>
          <a:prstGeom prst="rect">
            <a:avLst/>
          </a:prstGeom>
          <a:noFill/>
          <a:ln>
            <a:noFill/>
          </a:ln>
        </p:spPr>
      </p:pic>
    </p:spTree>
    <p:extLst>
      <p:ext uri="{BB962C8B-B14F-4D97-AF65-F5344CB8AC3E}">
        <p14:creationId xmlns:p14="http://schemas.microsoft.com/office/powerpoint/2010/main" val="3573781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5"/>
          <p:cNvSpPr txBox="1">
            <a:spLocks noGrp="1"/>
          </p:cNvSpPr>
          <p:nvPr>
            <p:ph type="title"/>
          </p:nvPr>
        </p:nvSpPr>
        <p:spPr>
          <a:xfrm>
            <a:off x="2548800" y="594753"/>
            <a:ext cx="9643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Filtering Data</a:t>
            </a:r>
            <a:endParaRPr sz="4000" dirty="0">
              <a:solidFill>
                <a:schemeClr val="dk1"/>
              </a:solidFill>
            </a:endParaRPr>
          </a:p>
        </p:txBody>
      </p:sp>
      <p:sp>
        <p:nvSpPr>
          <p:cNvPr id="717" name="Google Shape;717;p105"/>
          <p:cNvSpPr txBox="1"/>
          <p:nvPr/>
        </p:nvSpPr>
        <p:spPr>
          <a:xfrm>
            <a:off x="415533" y="1428267"/>
            <a:ext cx="11083600" cy="1608605"/>
          </a:xfrm>
          <a:prstGeom prst="rect">
            <a:avLst/>
          </a:prstGeom>
          <a:noFill/>
          <a:ln>
            <a:noFill/>
          </a:ln>
        </p:spPr>
        <p:txBody>
          <a:bodyPr spcFirstLastPara="1" wrap="square" lIns="121900" tIns="121900" rIns="121900" bIns="121900" anchor="t" anchorCtr="0">
            <a:spAutoFit/>
          </a:bodyPr>
          <a:lstStyle/>
          <a:p>
            <a:pPr>
              <a:lnSpc>
                <a:spcPct val="115000"/>
              </a:lnSpc>
              <a:spcBef>
                <a:spcPts val="3200"/>
              </a:spcBef>
              <a:spcAft>
                <a:spcPts val="800"/>
              </a:spcAft>
            </a:pPr>
            <a:r>
              <a:rPr lang="en" sz="2400">
                <a:solidFill>
                  <a:schemeClr val="dk1"/>
                </a:solidFill>
                <a:highlight>
                  <a:schemeClr val="lt1"/>
                </a:highlight>
                <a:latin typeface="Old Standard TT"/>
                <a:ea typeface="Old Standard TT"/>
                <a:cs typeface="Old Standard TT"/>
                <a:sym typeface="Old Standard TT"/>
              </a:rPr>
              <a:t>SQL Comparison Operators : The SQL comparison operators allow you to test if two expressions are the same.</a:t>
            </a:r>
            <a:endParaRPr sz="2400">
              <a:solidFill>
                <a:schemeClr val="dk1"/>
              </a:solidFill>
              <a:highlight>
                <a:schemeClr val="lt1"/>
              </a:highlight>
              <a:latin typeface="Old Standard TT"/>
              <a:ea typeface="Old Standard TT"/>
              <a:cs typeface="Old Standard TT"/>
              <a:sym typeface="Old Standard TT"/>
            </a:endParaRPr>
          </a:p>
        </p:txBody>
      </p:sp>
      <p:pic>
        <p:nvPicPr>
          <p:cNvPr id="718" name="Google Shape;718;p105"/>
          <p:cNvPicPr preferRelativeResize="0"/>
          <p:nvPr/>
        </p:nvPicPr>
        <p:blipFill>
          <a:blip r:embed="rId3">
            <a:alphaModFix/>
          </a:blip>
          <a:stretch>
            <a:fillRect/>
          </a:stretch>
        </p:blipFill>
        <p:spPr>
          <a:xfrm>
            <a:off x="2173483" y="2848667"/>
            <a:ext cx="8163067" cy="4009333"/>
          </a:xfrm>
          <a:prstGeom prst="rect">
            <a:avLst/>
          </a:prstGeom>
          <a:noFill/>
          <a:ln>
            <a:noFill/>
          </a:ln>
        </p:spPr>
      </p:pic>
    </p:spTree>
    <p:extLst>
      <p:ext uri="{BB962C8B-B14F-4D97-AF65-F5344CB8AC3E}">
        <p14:creationId xmlns:p14="http://schemas.microsoft.com/office/powerpoint/2010/main" val="2143536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06"/>
          <p:cNvSpPr txBox="1">
            <a:spLocks noGrp="1"/>
          </p:cNvSpPr>
          <p:nvPr>
            <p:ph type="title"/>
          </p:nvPr>
        </p:nvSpPr>
        <p:spPr>
          <a:xfrm>
            <a:off x="2548800" y="664272"/>
            <a:ext cx="96432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Filtering Data</a:t>
            </a:r>
            <a:endParaRPr sz="4000" dirty="0">
              <a:solidFill>
                <a:schemeClr val="dk1"/>
              </a:solidFill>
            </a:endParaRPr>
          </a:p>
        </p:txBody>
      </p:sp>
      <p:sp>
        <p:nvSpPr>
          <p:cNvPr id="724" name="Google Shape;724;p106"/>
          <p:cNvSpPr txBox="1"/>
          <p:nvPr/>
        </p:nvSpPr>
        <p:spPr>
          <a:xfrm>
            <a:off x="448533" y="1480533"/>
            <a:ext cx="11083600" cy="1608605"/>
          </a:xfrm>
          <a:prstGeom prst="rect">
            <a:avLst/>
          </a:prstGeom>
          <a:noFill/>
          <a:ln>
            <a:noFill/>
          </a:ln>
        </p:spPr>
        <p:txBody>
          <a:bodyPr spcFirstLastPara="1" wrap="square" lIns="121900" tIns="121900" rIns="121900" bIns="121900" anchor="t" anchorCtr="0">
            <a:spAutoFit/>
          </a:bodyPr>
          <a:lstStyle/>
          <a:p>
            <a:pPr>
              <a:lnSpc>
                <a:spcPct val="115000"/>
              </a:lnSpc>
              <a:spcBef>
                <a:spcPts val="3200"/>
              </a:spcBef>
              <a:spcAft>
                <a:spcPts val="800"/>
              </a:spcAft>
            </a:pPr>
            <a:r>
              <a:rPr lang="en" sz="2400">
                <a:solidFill>
                  <a:schemeClr val="dk1"/>
                </a:solidFill>
                <a:highlight>
                  <a:schemeClr val="lt1"/>
                </a:highlight>
                <a:latin typeface="Old Standard TT"/>
                <a:ea typeface="Old Standard TT"/>
                <a:cs typeface="Old Standard TT"/>
                <a:sym typeface="Old Standard TT"/>
              </a:rPr>
              <a:t>SQL Comparison Operators : The SQL comparison operators allow you to test if two expressions are the same.</a:t>
            </a:r>
            <a:endParaRPr sz="2400">
              <a:solidFill>
                <a:schemeClr val="dk1"/>
              </a:solidFill>
              <a:highlight>
                <a:schemeClr val="lt1"/>
              </a:highlight>
              <a:latin typeface="Old Standard TT"/>
              <a:ea typeface="Old Standard TT"/>
              <a:cs typeface="Old Standard TT"/>
              <a:sym typeface="Old Standard TT"/>
            </a:endParaRPr>
          </a:p>
        </p:txBody>
      </p:sp>
      <p:pic>
        <p:nvPicPr>
          <p:cNvPr id="725" name="Google Shape;725;p106"/>
          <p:cNvPicPr preferRelativeResize="0"/>
          <p:nvPr/>
        </p:nvPicPr>
        <p:blipFill>
          <a:blip r:embed="rId3">
            <a:alphaModFix/>
          </a:blip>
          <a:stretch>
            <a:fillRect/>
          </a:stretch>
        </p:blipFill>
        <p:spPr>
          <a:xfrm>
            <a:off x="1880186" y="2828907"/>
            <a:ext cx="9189465" cy="4029094"/>
          </a:xfrm>
          <a:prstGeom prst="rect">
            <a:avLst/>
          </a:prstGeom>
          <a:noFill/>
          <a:ln>
            <a:noFill/>
          </a:ln>
        </p:spPr>
      </p:pic>
    </p:spTree>
    <p:extLst>
      <p:ext uri="{BB962C8B-B14F-4D97-AF65-F5344CB8AC3E}">
        <p14:creationId xmlns:p14="http://schemas.microsoft.com/office/powerpoint/2010/main" val="9136572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7"/>
          <p:cNvSpPr txBox="1">
            <a:spLocks noGrp="1"/>
          </p:cNvSpPr>
          <p:nvPr>
            <p:ph type="title"/>
          </p:nvPr>
        </p:nvSpPr>
        <p:spPr>
          <a:xfrm>
            <a:off x="2572400" y="765717"/>
            <a:ext cx="96196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Filtering Data</a:t>
            </a:r>
            <a:endParaRPr sz="4000" dirty="0">
              <a:solidFill>
                <a:schemeClr val="dk1"/>
              </a:solidFill>
            </a:endParaRPr>
          </a:p>
        </p:txBody>
      </p:sp>
      <p:sp>
        <p:nvSpPr>
          <p:cNvPr id="731" name="Google Shape;731;p107"/>
          <p:cNvSpPr txBox="1"/>
          <p:nvPr/>
        </p:nvSpPr>
        <p:spPr>
          <a:xfrm>
            <a:off x="448533" y="1378933"/>
            <a:ext cx="11083600" cy="1065829"/>
          </a:xfrm>
          <a:prstGeom prst="rect">
            <a:avLst/>
          </a:prstGeom>
          <a:noFill/>
          <a:ln>
            <a:noFill/>
          </a:ln>
        </p:spPr>
        <p:txBody>
          <a:bodyPr spcFirstLastPara="1" wrap="square" lIns="121900" tIns="121900" rIns="121900" bIns="121900" anchor="t" anchorCtr="0">
            <a:spAutoFit/>
          </a:bodyPr>
          <a:lstStyle/>
          <a:p>
            <a:pPr>
              <a:lnSpc>
                <a:spcPct val="115000"/>
              </a:lnSpc>
              <a:spcBef>
                <a:spcPts val="3200"/>
              </a:spcBef>
              <a:spcAft>
                <a:spcPts val="800"/>
              </a:spcAft>
            </a:pPr>
            <a:r>
              <a:rPr lang="en" sz="1733">
                <a:solidFill>
                  <a:schemeClr val="dk1"/>
                </a:solidFill>
                <a:highlight>
                  <a:schemeClr val="lt1"/>
                </a:highlight>
                <a:latin typeface="Old Standard TT"/>
                <a:ea typeface="Old Standard TT"/>
                <a:cs typeface="Old Standard TT"/>
                <a:sym typeface="Old Standard TT"/>
              </a:rPr>
              <a:t>SQL Logical Operators : the SQL logical operators and how to use them to test for the truth of a condition.</a:t>
            </a:r>
            <a:endParaRPr sz="1733">
              <a:solidFill>
                <a:schemeClr val="dk1"/>
              </a:solidFill>
              <a:highlight>
                <a:schemeClr val="lt1"/>
              </a:highlight>
              <a:latin typeface="Old Standard TT"/>
              <a:ea typeface="Old Standard TT"/>
              <a:cs typeface="Old Standard TT"/>
              <a:sym typeface="Old Standard TT"/>
            </a:endParaRPr>
          </a:p>
        </p:txBody>
      </p:sp>
      <p:pic>
        <p:nvPicPr>
          <p:cNvPr id="732" name="Google Shape;732;p107"/>
          <p:cNvPicPr preferRelativeResize="0"/>
          <p:nvPr/>
        </p:nvPicPr>
        <p:blipFill>
          <a:blip r:embed="rId3">
            <a:alphaModFix/>
          </a:blip>
          <a:stretch>
            <a:fillRect/>
          </a:stretch>
        </p:blipFill>
        <p:spPr>
          <a:xfrm>
            <a:off x="2722434" y="2444762"/>
            <a:ext cx="6535805" cy="4295205"/>
          </a:xfrm>
          <a:prstGeom prst="rect">
            <a:avLst/>
          </a:prstGeom>
          <a:noFill/>
          <a:ln>
            <a:noFill/>
          </a:ln>
        </p:spPr>
      </p:pic>
    </p:spTree>
    <p:extLst>
      <p:ext uri="{BB962C8B-B14F-4D97-AF65-F5344CB8AC3E}">
        <p14:creationId xmlns:p14="http://schemas.microsoft.com/office/powerpoint/2010/main" val="3189603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8"/>
          <p:cNvSpPr txBox="1">
            <a:spLocks noGrp="1"/>
          </p:cNvSpPr>
          <p:nvPr>
            <p:ph type="title"/>
          </p:nvPr>
        </p:nvSpPr>
        <p:spPr>
          <a:xfrm>
            <a:off x="2596000" y="416155"/>
            <a:ext cx="9596000" cy="861600"/>
          </a:xfrm>
          <a:prstGeom prst="rect">
            <a:avLst/>
          </a:prstGeom>
        </p:spPr>
        <p:txBody>
          <a:bodyPr spcFirstLastPara="1" vert="horz" wrap="square" lIns="121900" tIns="121900" rIns="121900" bIns="121900" rtlCol="0" anchor="ctr" anchorCtr="0">
            <a:noAutofit/>
          </a:bodyPr>
          <a:lstStyle/>
          <a:p>
            <a:r>
              <a:rPr lang="en" sz="4000" dirty="0">
                <a:solidFill>
                  <a:schemeClr val="dk1"/>
                </a:solidFill>
              </a:rPr>
              <a:t>SQL CASE expression</a:t>
            </a:r>
            <a:endParaRPr sz="4000" dirty="0">
              <a:solidFill>
                <a:schemeClr val="dk1"/>
              </a:solidFill>
            </a:endParaRPr>
          </a:p>
        </p:txBody>
      </p:sp>
      <p:sp>
        <p:nvSpPr>
          <p:cNvPr id="738" name="Google Shape;738;p108"/>
          <p:cNvSpPr txBox="1"/>
          <p:nvPr/>
        </p:nvSpPr>
        <p:spPr>
          <a:xfrm>
            <a:off x="603809" y="1647881"/>
            <a:ext cx="9523603" cy="1354176"/>
          </a:xfrm>
          <a:prstGeom prst="rect">
            <a:avLst/>
          </a:prstGeom>
          <a:noFill/>
          <a:ln>
            <a:noFill/>
          </a:ln>
        </p:spPr>
        <p:txBody>
          <a:bodyPr spcFirstLastPara="1" wrap="square" lIns="121900" tIns="121900" rIns="121900" bIns="121900" anchor="t" anchorCtr="0">
            <a:spAutoFit/>
          </a:bodyPr>
          <a:lstStyle/>
          <a:p>
            <a:pPr algn="just"/>
            <a:r>
              <a:rPr lang="en" sz="2400" dirty="0">
                <a:highlight>
                  <a:schemeClr val="lt1"/>
                </a:highlight>
                <a:latin typeface="Old Standard TT"/>
                <a:ea typeface="Old Standard TT"/>
                <a:cs typeface="Old Standard TT"/>
                <a:sym typeface="Old Standard TT"/>
              </a:rPr>
              <a:t>The SQL CASE expression allows you to evaluate a list of conditions and returns one of the possible results. The CASE expression has two formats: simple CASE and searched CASE.</a:t>
            </a:r>
            <a:endParaRPr sz="2400" dirty="0">
              <a:highlight>
                <a:schemeClr val="lt1"/>
              </a:highlight>
              <a:latin typeface="Old Standard TT"/>
              <a:ea typeface="Old Standard TT"/>
              <a:cs typeface="Old Standard TT"/>
              <a:sym typeface="Old Standard TT"/>
            </a:endParaRPr>
          </a:p>
        </p:txBody>
      </p:sp>
      <p:pic>
        <p:nvPicPr>
          <p:cNvPr id="739" name="Google Shape;739;p108"/>
          <p:cNvPicPr preferRelativeResize="0"/>
          <p:nvPr/>
        </p:nvPicPr>
        <p:blipFill>
          <a:blip r:embed="rId3">
            <a:alphaModFix/>
          </a:blip>
          <a:stretch>
            <a:fillRect/>
          </a:stretch>
        </p:blipFill>
        <p:spPr>
          <a:xfrm>
            <a:off x="5934974" y="2953567"/>
            <a:ext cx="5196666" cy="3904433"/>
          </a:xfrm>
          <a:prstGeom prst="rect">
            <a:avLst/>
          </a:prstGeom>
          <a:noFill/>
          <a:ln>
            <a:noFill/>
          </a:ln>
        </p:spPr>
      </p:pic>
      <p:pic>
        <p:nvPicPr>
          <p:cNvPr id="740" name="Google Shape;740;p108"/>
          <p:cNvPicPr preferRelativeResize="0"/>
          <p:nvPr/>
        </p:nvPicPr>
        <p:blipFill>
          <a:blip r:embed="rId4">
            <a:alphaModFix/>
          </a:blip>
          <a:stretch>
            <a:fillRect/>
          </a:stretch>
        </p:blipFill>
        <p:spPr>
          <a:xfrm>
            <a:off x="755436" y="2953567"/>
            <a:ext cx="2438400" cy="3403600"/>
          </a:xfrm>
          <a:prstGeom prst="rect">
            <a:avLst/>
          </a:prstGeom>
          <a:noFill/>
          <a:ln>
            <a:noFill/>
          </a:ln>
        </p:spPr>
      </p:pic>
    </p:spTree>
    <p:extLst>
      <p:ext uri="{BB962C8B-B14F-4D97-AF65-F5344CB8AC3E}">
        <p14:creationId xmlns:p14="http://schemas.microsoft.com/office/powerpoint/2010/main" val="607725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1 Status Check Jan 22 v1.5" id="{3D7C8C55-1B01-6D45-A314-912C8308B175}" vid="{A9839E79-0A5A-D148-8046-B33423FE91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RA1 Slide Template</Template>
  <TotalTime>1345</TotalTime>
  <Words>6730</Words>
  <Application>Microsoft Office PowerPoint</Application>
  <PresentationFormat>Widescreen</PresentationFormat>
  <Paragraphs>564</Paragraphs>
  <Slides>162</Slides>
  <Notes>159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162</vt:i4>
      </vt:variant>
    </vt:vector>
  </HeadingPairs>
  <TitlesOfParts>
    <vt:vector size="170" baseType="lpstr">
      <vt:lpstr>Arial</vt:lpstr>
      <vt:lpstr>Calibri</vt:lpstr>
      <vt:lpstr>Calibri Light</vt:lpstr>
      <vt:lpstr>Consolas</vt:lpstr>
      <vt:lpstr>Old Standard TT</vt:lpstr>
      <vt:lpstr>Tahoma</vt:lpstr>
      <vt:lpstr>Times New Roman</vt:lpstr>
      <vt:lpstr>Office Theme</vt:lpstr>
      <vt:lpstr>PowerPoint Presentation</vt:lpstr>
      <vt:lpstr>PowerPoint Presentation</vt:lpstr>
      <vt:lpstr>The EU Projects in Bangladesh</vt:lpstr>
      <vt:lpstr>Programming</vt:lpstr>
      <vt:lpstr>Syllabus</vt:lpstr>
      <vt:lpstr>Enterprise Software Development</vt:lpstr>
      <vt:lpstr>Enterprise Software Development</vt:lpstr>
      <vt:lpstr>7 Steps to develop enterprise software</vt:lpstr>
      <vt:lpstr>How to Develop an Enterprise Application?  5 Steps Guide to Software Development to Success!</vt:lpstr>
      <vt:lpstr>Three types of enterprise systems</vt:lpstr>
      <vt:lpstr>PowerPoint Presentation</vt:lpstr>
      <vt:lpstr>Conclusion</vt:lpstr>
      <vt:lpstr>Enterprise Software Development Plan</vt:lpstr>
      <vt:lpstr>The difference between enterprise software development  and regular software development</vt:lpstr>
      <vt:lpstr>Case Study On ENTERPRISE SOFTWARE DEVELOPMENT SERVICES  </vt:lpstr>
      <vt:lpstr>Language: Java</vt:lpstr>
      <vt:lpstr>What is Java</vt:lpstr>
      <vt:lpstr> Why Should You Learn Java?</vt:lpstr>
      <vt:lpstr>Java version(s): 8.0  OS: Ubuntu Linux 14.04 LTS ( and above)  IDE: IntelliJ IDEA</vt:lpstr>
      <vt:lpstr>Java Syntax</vt:lpstr>
      <vt:lpstr>Java Syntax</vt:lpstr>
      <vt:lpstr>Java Variables</vt:lpstr>
      <vt:lpstr>Java Variables</vt:lpstr>
      <vt:lpstr>Java Data Types</vt:lpstr>
      <vt:lpstr>Java Type Casting</vt:lpstr>
      <vt:lpstr>Java Operators</vt:lpstr>
      <vt:lpstr>Java Booleans</vt:lpstr>
      <vt:lpstr>Java If ... Else</vt:lpstr>
      <vt:lpstr>Java Switch</vt:lpstr>
      <vt:lpstr>Java While Loop</vt:lpstr>
      <vt:lpstr>Java For Loop</vt:lpstr>
      <vt:lpstr>Java Arrays</vt:lpstr>
      <vt:lpstr>Java Methods</vt:lpstr>
      <vt:lpstr>Java Method</vt:lpstr>
      <vt:lpstr>Java Method Parameters</vt:lpstr>
      <vt:lpstr>Java Method Overloading</vt:lpstr>
      <vt:lpstr>Java Scope</vt:lpstr>
      <vt:lpstr>Java Recursion</vt:lpstr>
      <vt:lpstr>Java Classes</vt:lpstr>
      <vt:lpstr>Java OOP</vt:lpstr>
      <vt:lpstr>Java Classes/Objects</vt:lpstr>
      <vt:lpstr>Java Class Attributes</vt:lpstr>
      <vt:lpstr>Differences between static and public methods:</vt:lpstr>
      <vt:lpstr>Java Constructors</vt:lpstr>
      <vt:lpstr>Java Modifiers</vt:lpstr>
      <vt:lpstr>Java Modifiers</vt:lpstr>
      <vt:lpstr>Java Encapsulation</vt:lpstr>
      <vt:lpstr>Java Packages &amp; API</vt:lpstr>
      <vt:lpstr>Java Packages &amp; API</vt:lpstr>
      <vt:lpstr>Java Inheritance</vt:lpstr>
      <vt:lpstr>Java Polymorphism</vt:lpstr>
      <vt:lpstr>Java Abstraction</vt:lpstr>
      <vt:lpstr>Java Interface</vt:lpstr>
      <vt:lpstr>Quiz on Enums &amp; Usage</vt:lpstr>
      <vt:lpstr>=== LAB ===</vt:lpstr>
      <vt:lpstr>Java Exceptions - Try...Catch</vt:lpstr>
      <vt:lpstr>Java Threads</vt:lpstr>
      <vt:lpstr>Java Threads</vt:lpstr>
      <vt:lpstr>Exercise  https://www.w3schools.com/java/exercise.asp</vt:lpstr>
      <vt:lpstr>Sprint Boot</vt:lpstr>
      <vt:lpstr>What is Spring Boot </vt:lpstr>
      <vt:lpstr>Why should we use Spring Boot Framework?</vt:lpstr>
      <vt:lpstr>Why should we use Spring Boot Framework?</vt:lpstr>
      <vt:lpstr>Limitations of Spring Boot</vt:lpstr>
      <vt:lpstr>Prerequisite of Spring Boot</vt:lpstr>
      <vt:lpstr>Spring Boot Features</vt:lpstr>
      <vt:lpstr>Spring vs. Spring Boot</vt:lpstr>
      <vt:lpstr>PowerPoint Presentation</vt:lpstr>
      <vt:lpstr>Spring Boot Architecture</vt:lpstr>
      <vt:lpstr>Spring Boot Flow Architecture</vt:lpstr>
      <vt:lpstr>Quickstart</vt:lpstr>
      <vt:lpstr>Quickstart</vt:lpstr>
      <vt:lpstr>Core Spring Framework Annotations</vt:lpstr>
      <vt:lpstr>Spring Framework Stereotype Annotations</vt:lpstr>
      <vt:lpstr>Dependencies</vt:lpstr>
      <vt:lpstr>Write a Rest Endpoint</vt:lpstr>
      <vt:lpstr>Setting Main Class</vt:lpstr>
      <vt:lpstr>MS-SQL driver dependency in  your pom.xml</vt:lpstr>
      <vt:lpstr>Sample Crud API</vt:lpstr>
      <vt:lpstr>Sample of POM.XML</vt:lpstr>
      <vt:lpstr>Configuring MS-SQL Server Database</vt:lpstr>
      <vt:lpstr>LAB</vt:lpstr>
      <vt:lpstr>Typescript</vt:lpstr>
      <vt:lpstr>Typescripts</vt:lpstr>
      <vt:lpstr>What is Typescripts</vt:lpstr>
      <vt:lpstr>TypeScript </vt:lpstr>
      <vt:lpstr>TypeScript Framework</vt:lpstr>
      <vt:lpstr>SQL</vt:lpstr>
      <vt:lpstr>SQL</vt:lpstr>
      <vt:lpstr>What Can SQL do</vt:lpstr>
      <vt:lpstr>Querying Data</vt:lpstr>
      <vt:lpstr>SQL ORDER BY</vt:lpstr>
      <vt:lpstr>Filtering Data</vt:lpstr>
      <vt:lpstr>Filtering Data</vt:lpstr>
      <vt:lpstr>Filtering Data</vt:lpstr>
      <vt:lpstr>Filtering Data</vt:lpstr>
      <vt:lpstr>Filtering Data</vt:lpstr>
      <vt:lpstr>Filtering Data</vt:lpstr>
      <vt:lpstr>SQL CASE expression</vt:lpstr>
      <vt:lpstr>Joining Multiple Tables</vt:lpstr>
      <vt:lpstr>SQL INNER JOIN</vt:lpstr>
      <vt:lpstr>SQL FULL JOIN</vt:lpstr>
      <vt:lpstr>SQL LEFT JOIN</vt:lpstr>
      <vt:lpstr>SQL RIGHT JOIN</vt:lpstr>
      <vt:lpstr>Grouping Data</vt:lpstr>
      <vt:lpstr>SQL UNION operator</vt:lpstr>
      <vt:lpstr>Modifying data</vt:lpstr>
      <vt:lpstr>Working with table structures</vt:lpstr>
      <vt:lpstr>Constraints</vt:lpstr>
      <vt:lpstr>LAB  https://www.w3schools.com/sql/exercise.asp</vt:lpstr>
      <vt:lpstr>Git</vt:lpstr>
      <vt:lpstr>Git</vt:lpstr>
      <vt:lpstr>Git - Version control</vt:lpstr>
      <vt:lpstr>Git - Install Git and Create a GitHub Account / Gitlab</vt:lpstr>
      <vt:lpstr>Git - Create a Local Git Repository</vt:lpstr>
      <vt:lpstr>Git - Create a New Repository on Git</vt:lpstr>
      <vt:lpstr>Git - Add a File to the Repository</vt:lpstr>
      <vt:lpstr>Git - Unstage Files on Git</vt:lpstr>
      <vt:lpstr>Git - Create a Commit</vt:lpstr>
      <vt:lpstr>Git - Undo Last Commit</vt:lpstr>
      <vt:lpstr>Git - Create a New Branch</vt:lpstr>
      <vt:lpstr>Git - Switch Branches</vt:lpstr>
      <vt:lpstr>Git - Rename a Local or  Remote Git Branch</vt:lpstr>
      <vt:lpstr>Git - Delete a Local or  Remote Git Branch</vt:lpstr>
      <vt:lpstr>Git - Remove a Git Remote</vt:lpstr>
      <vt:lpstr>Git - Create a Pull Request</vt:lpstr>
      <vt:lpstr>Git - Synchronize Changes Locally</vt:lpstr>
      <vt:lpstr>LAB  https://www.w3schools.com/git/exercise.asp</vt:lpstr>
      <vt:lpstr>Agile</vt:lpstr>
      <vt:lpstr>What is Agile and its Benefits</vt:lpstr>
      <vt:lpstr>Different types of  Agile methodologies</vt:lpstr>
      <vt:lpstr>What is Scrum</vt:lpstr>
      <vt:lpstr>Understanding Agile Process</vt:lpstr>
      <vt:lpstr>Scrum vs. Kanban</vt:lpstr>
      <vt:lpstr>Agile is a Mindset</vt:lpstr>
      <vt:lpstr>Key Agile Concepts</vt:lpstr>
      <vt:lpstr>Agile Disadvantages</vt:lpstr>
      <vt:lpstr>When Should You Use  Agile Project Management?</vt:lpstr>
      <vt:lpstr>Microservice</vt:lpstr>
      <vt:lpstr>What are microservices?</vt:lpstr>
      <vt:lpstr>How microservices benefit  the organization</vt:lpstr>
      <vt:lpstr>Monolith vs Microservice</vt:lpstr>
      <vt:lpstr>Principles of microservices</vt:lpstr>
      <vt:lpstr>Advantages of microservices</vt:lpstr>
      <vt:lpstr>Disadvantages of microservices</vt:lpstr>
      <vt:lpstr>Redis</vt:lpstr>
      <vt:lpstr>What is Redis</vt:lpstr>
      <vt:lpstr>Redis Features</vt:lpstr>
      <vt:lpstr>When to use Redis database  over SQL Database?</vt:lpstr>
      <vt:lpstr>Difference between  Redis and Memcached</vt:lpstr>
      <vt:lpstr>Redis Cli Commands</vt:lpstr>
      <vt:lpstr>Distributed System</vt:lpstr>
      <vt:lpstr>What is Distributed Systems</vt:lpstr>
      <vt:lpstr>Centralized System</vt:lpstr>
      <vt:lpstr>Distributed Systems</vt:lpstr>
      <vt:lpstr>Distributed Systems</vt:lpstr>
      <vt:lpstr>Architecture Styles</vt:lpstr>
      <vt:lpstr>Architecture Styles</vt:lpstr>
      <vt:lpstr>Architecture Styles</vt:lpstr>
      <vt:lpstr>Architecture Styles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Aija Mackenzie Frazer</dc:creator>
  <cp:lastModifiedBy>Faisal Akram Ether</cp:lastModifiedBy>
  <cp:revision>62</cp:revision>
  <cp:lastPrinted>2021-12-02T06:14:03Z</cp:lastPrinted>
  <dcterms:created xsi:type="dcterms:W3CDTF">2022-03-22T08:18:09Z</dcterms:created>
  <dcterms:modified xsi:type="dcterms:W3CDTF">2022-12-01T10:10:59Z</dcterms:modified>
</cp:coreProperties>
</file>